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8" r:id="rId5"/>
    <p:sldId id="257" r:id="rId6"/>
    <p:sldId id="312" r:id="rId7"/>
    <p:sldId id="294" r:id="rId8"/>
    <p:sldId id="311" r:id="rId9"/>
    <p:sldId id="279" r:id="rId10"/>
    <p:sldId id="297" r:id="rId11"/>
    <p:sldId id="295" r:id="rId12"/>
    <p:sldId id="299" r:id="rId13"/>
    <p:sldId id="310" r:id="rId14"/>
    <p:sldId id="302" r:id="rId15"/>
    <p:sldId id="308" r:id="rId16"/>
    <p:sldId id="315" r:id="rId17"/>
    <p:sldId id="309" r:id="rId18"/>
    <p:sldId id="307" r:id="rId19"/>
    <p:sldId id="314" r:id="rId20"/>
    <p:sldId id="275" r:id="rId21"/>
    <p:sldId id="316" r:id="rId22"/>
    <p:sldId id="318" r:id="rId23"/>
    <p:sldId id="317" r:id="rId24"/>
    <p:sldId id="27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710" autoAdjust="0"/>
  </p:normalViewPr>
  <p:slideViewPr>
    <p:cSldViewPr snapToGrid="0">
      <p:cViewPr varScale="1">
        <p:scale>
          <a:sx n="112" d="100"/>
          <a:sy n="112" d="100"/>
        </p:scale>
        <p:origin x="13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Les scores RMSE sur la</a:t>
            </a:r>
            <a:r>
              <a:rPr lang="fr-FR" baseline="0" dirty="0"/>
              <a:t> période test</a:t>
            </a:r>
            <a:r>
              <a:rPr lang="fr-FR" dirty="0"/>
              <a:t> des trois modèles utilisées – PM</a:t>
            </a:r>
            <a:r>
              <a:rPr lang="fr-FR" baseline="-25000" dirty="0"/>
              <a:t>2.5</a:t>
            </a:r>
            <a:r>
              <a:rPr lang="fr-FR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RMSE brut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Feuil1!$A$2:$A$8</c:f>
              <c:strCache>
                <c:ptCount val="7"/>
                <c:pt idx="0">
                  <c:v>Salon</c:v>
                </c:pt>
                <c:pt idx="1">
                  <c:v>Marignane</c:v>
                </c:pt>
                <c:pt idx="2">
                  <c:v>Aix Art</c:v>
                </c:pt>
                <c:pt idx="3">
                  <c:v>Marseille 5Av</c:v>
                </c:pt>
                <c:pt idx="4">
                  <c:v>Toulon Claret</c:v>
                </c:pt>
                <c:pt idx="5">
                  <c:v>Nice Magnan </c:v>
                </c:pt>
                <c:pt idx="6">
                  <c:v>Nice Arson</c:v>
                </c:pt>
              </c:strCache>
            </c:strRef>
          </c:cat>
          <c:val>
            <c:numRef>
              <c:f>Feuil1!$B$2:$B$8</c:f>
              <c:numCache>
                <c:formatCode>General</c:formatCode>
                <c:ptCount val="7"/>
                <c:pt idx="0">
                  <c:v>6</c:v>
                </c:pt>
                <c:pt idx="1">
                  <c:v>3.54</c:v>
                </c:pt>
                <c:pt idx="2">
                  <c:v>2.35</c:v>
                </c:pt>
                <c:pt idx="3">
                  <c:v>3.63</c:v>
                </c:pt>
                <c:pt idx="4">
                  <c:v>4.1399999999999997</c:v>
                </c:pt>
                <c:pt idx="5">
                  <c:v>4.08</c:v>
                </c:pt>
                <c:pt idx="6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B3-45DA-B8B6-6EF424D5365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RMSE reg simple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Feuil1!$A$2:$A$8</c:f>
              <c:strCache>
                <c:ptCount val="7"/>
                <c:pt idx="0">
                  <c:v>Salon</c:v>
                </c:pt>
                <c:pt idx="1">
                  <c:v>Marignane</c:v>
                </c:pt>
                <c:pt idx="2">
                  <c:v>Aix Art</c:v>
                </c:pt>
                <c:pt idx="3">
                  <c:v>Marseille 5Av</c:v>
                </c:pt>
                <c:pt idx="4">
                  <c:v>Toulon Claret</c:v>
                </c:pt>
                <c:pt idx="5">
                  <c:v>Nice Magnan </c:v>
                </c:pt>
                <c:pt idx="6">
                  <c:v>Nice Arson</c:v>
                </c:pt>
              </c:strCache>
            </c:strRef>
          </c:cat>
          <c:val>
            <c:numRef>
              <c:f>Feuil1!$C$2:$C$8</c:f>
              <c:numCache>
                <c:formatCode>General</c:formatCode>
                <c:ptCount val="7"/>
                <c:pt idx="0">
                  <c:v>5</c:v>
                </c:pt>
                <c:pt idx="1">
                  <c:v>3.5</c:v>
                </c:pt>
                <c:pt idx="2">
                  <c:v>2.5</c:v>
                </c:pt>
                <c:pt idx="3">
                  <c:v>3.1</c:v>
                </c:pt>
                <c:pt idx="4">
                  <c:v>3.8</c:v>
                </c:pt>
                <c:pt idx="5">
                  <c:v>3.5</c:v>
                </c:pt>
                <c:pt idx="6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B3-45DA-B8B6-6EF424D5365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RMSE rég multi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Feuil1!$A$2:$A$8</c:f>
              <c:strCache>
                <c:ptCount val="7"/>
                <c:pt idx="0">
                  <c:v>Salon</c:v>
                </c:pt>
                <c:pt idx="1">
                  <c:v>Marignane</c:v>
                </c:pt>
                <c:pt idx="2">
                  <c:v>Aix Art</c:v>
                </c:pt>
                <c:pt idx="3">
                  <c:v>Marseille 5Av</c:v>
                </c:pt>
                <c:pt idx="4">
                  <c:v>Toulon Claret</c:v>
                </c:pt>
                <c:pt idx="5">
                  <c:v>Nice Magnan </c:v>
                </c:pt>
                <c:pt idx="6">
                  <c:v>Nice Arson</c:v>
                </c:pt>
              </c:strCache>
            </c:strRef>
          </c:cat>
          <c:val>
            <c:numRef>
              <c:f>Feuil1!$D$2:$D$8</c:f>
              <c:numCache>
                <c:formatCode>General</c:formatCode>
                <c:ptCount val="7"/>
                <c:pt idx="0">
                  <c:v>5.65</c:v>
                </c:pt>
                <c:pt idx="1">
                  <c:v>3.49</c:v>
                </c:pt>
                <c:pt idx="2">
                  <c:v>2.4700000000000002</c:v>
                </c:pt>
                <c:pt idx="3">
                  <c:v>2.84</c:v>
                </c:pt>
                <c:pt idx="4">
                  <c:v>3.8</c:v>
                </c:pt>
                <c:pt idx="5">
                  <c:v>3.88</c:v>
                </c:pt>
                <c:pt idx="6">
                  <c:v>2.39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B3-45DA-B8B6-6EF424D5365A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RMSE 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Feuil1!$A$2:$A$8</c:f>
              <c:strCache>
                <c:ptCount val="7"/>
                <c:pt idx="0">
                  <c:v>Salon</c:v>
                </c:pt>
                <c:pt idx="1">
                  <c:v>Marignane</c:v>
                </c:pt>
                <c:pt idx="2">
                  <c:v>Aix Art</c:v>
                </c:pt>
                <c:pt idx="3">
                  <c:v>Marseille 5Av</c:v>
                </c:pt>
                <c:pt idx="4">
                  <c:v>Toulon Claret</c:v>
                </c:pt>
                <c:pt idx="5">
                  <c:v>Nice Magnan </c:v>
                </c:pt>
                <c:pt idx="6">
                  <c:v>Nice Arson</c:v>
                </c:pt>
              </c:strCache>
            </c:strRef>
          </c:cat>
          <c:val>
            <c:numRef>
              <c:f>Feuil1!$E$2:$E$8</c:f>
              <c:numCache>
                <c:formatCode>General</c:formatCode>
                <c:ptCount val="7"/>
                <c:pt idx="0">
                  <c:v>4.91</c:v>
                </c:pt>
                <c:pt idx="1">
                  <c:v>3.56</c:v>
                </c:pt>
                <c:pt idx="2">
                  <c:v>3.37</c:v>
                </c:pt>
                <c:pt idx="3">
                  <c:v>2.88</c:v>
                </c:pt>
                <c:pt idx="4">
                  <c:v>3.98</c:v>
                </c:pt>
                <c:pt idx="5">
                  <c:v>3.87</c:v>
                </c:pt>
                <c:pt idx="6">
                  <c:v>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B3-45DA-B8B6-6EF424D53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3655855"/>
        <c:axId val="1723666895"/>
      </c:barChart>
      <c:catAx>
        <c:axId val="17236558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dirty="0"/>
                  <a:t>Ville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23666895"/>
        <c:crosses val="autoZero"/>
        <c:auto val="1"/>
        <c:lblAlgn val="ctr"/>
        <c:lblOffset val="100"/>
        <c:noMultiLvlLbl val="0"/>
      </c:catAx>
      <c:valAx>
        <c:axId val="172366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1" dirty="0"/>
                  <a:t>En µg/m</a:t>
                </a:r>
                <a:r>
                  <a:rPr lang="fr-FR" sz="1100" b="1" baseline="30000" dirty="0"/>
                  <a:t>3</a:t>
                </a:r>
              </a:p>
            </c:rich>
          </c:tx>
          <c:layout>
            <c:manualLayout>
              <c:xMode val="edge"/>
              <c:yMode val="edge"/>
              <c:x val="8.321888007045428E-3"/>
              <c:y val="0.31670499962353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23655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9DD1C9B-3185-55D9-055D-5CBF773251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0304FE-3019-3E3B-6A89-986FAD1D24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00F24-9905-4E74-9FF9-4B753D927963}" type="datetimeFigureOut">
              <a:rPr lang="fr-FR" smtClean="0"/>
              <a:t>23/09/2024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F2E3DA-D810-5F1A-21DF-57C3442658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0B8618-EF1E-751F-8EFC-37571F24FA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E2A67-CDAF-479B-A35B-596FC7572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4817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09:48:01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09:50:11.9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A7751-9A3F-45A1-9CAA-2FC2036F4C8B}" type="datetimeFigureOut">
              <a:rPr lang="fr-FR" smtClean="0"/>
              <a:t>23/09/2024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9265B-6573-44FD-A3B8-AFD6EC9B21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201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8136-4BC2-4CE3-AD5A-A629FF859BA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74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8136-4BC2-4CE3-AD5A-A629FF859BA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29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8136-4BC2-4CE3-AD5A-A629FF859BA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29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hyperlink" Target="https://www.atmosud.org/" TargetMode="External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Titre sur une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E8BAEB7D-F050-6089-C00C-F9935B36F4C3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8725B-FFF1-416D-7578-CF4C7F922955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980CE5-05E7-47A4-14F3-AE79E497B5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801" y="1283621"/>
            <a:ext cx="2955198" cy="11786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D98052-BDCC-BEE4-9F11-7956A72CAF2B}"/>
              </a:ext>
            </a:extLst>
          </p:cNvPr>
          <p:cNvSpPr/>
          <p:nvPr userDrawn="1"/>
        </p:nvSpPr>
        <p:spPr>
          <a:xfrm>
            <a:off x="7032567" y="257695"/>
            <a:ext cx="4548448" cy="30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467B0D4-4068-20B3-CED2-818606B578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946" y="323101"/>
            <a:ext cx="4351714" cy="29039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2C4F6D-028C-99DC-C0F9-547C24A6C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8103"/>
            <a:ext cx="1133609" cy="2139169"/>
          </a:xfrm>
          <a:prstGeom prst="rect">
            <a:avLst/>
          </a:prstGeom>
        </p:spPr>
      </p:pic>
      <p:pic>
        <p:nvPicPr>
          <p:cNvPr id="13" name="object 19">
            <a:extLst>
              <a:ext uri="{FF2B5EF4-FFF2-40B4-BE49-F238E27FC236}">
                <a16:creationId xmlns:a16="http://schemas.microsoft.com/office/drawing/2014/main" id="{C35FF8DD-3007-3AF9-153D-32B577898F94}"/>
              </a:ext>
            </a:extLst>
          </p:cNvPr>
          <p:cNvPicPr/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801878" y="5150520"/>
            <a:ext cx="4581524" cy="4571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7352D6E9-9998-B2F3-E529-13F2CB1E5966}"/>
              </a:ext>
            </a:extLst>
          </p:cNvPr>
          <p:cNvSpPr txBox="1">
            <a:spLocks/>
          </p:cNvSpPr>
          <p:nvPr userDrawn="1"/>
        </p:nvSpPr>
        <p:spPr>
          <a:xfrm>
            <a:off x="9439939" y="3875132"/>
            <a:ext cx="2594344" cy="35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rgbClr val="245AA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00" b="1" cap="none" baseline="0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Intervenant(s) :</a:t>
            </a:r>
          </a:p>
        </p:txBody>
      </p:sp>
      <p:pic>
        <p:nvPicPr>
          <p:cNvPr id="18" name="Graphique 17" descr="Utilisateur contour">
            <a:extLst>
              <a:ext uri="{FF2B5EF4-FFF2-40B4-BE49-F238E27FC236}">
                <a16:creationId xmlns:a16="http://schemas.microsoft.com/office/drawing/2014/main" id="{3962309C-277A-CC39-6DA6-2F4FF3C363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6840" y="4272975"/>
            <a:ext cx="212590" cy="212590"/>
          </a:xfrm>
          <a:prstGeom prst="rect">
            <a:avLst/>
          </a:prstGeom>
        </p:spPr>
      </p:pic>
      <p:pic>
        <p:nvPicPr>
          <p:cNvPr id="20" name="Graphique 19" descr="Toque d'étudiant contour">
            <a:extLst>
              <a:ext uri="{FF2B5EF4-FFF2-40B4-BE49-F238E27FC236}">
                <a16:creationId xmlns:a16="http://schemas.microsoft.com/office/drawing/2014/main" id="{80C26B8C-1644-26FD-3F41-5D8F42C5EF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0199" y="4552806"/>
            <a:ext cx="237155" cy="237155"/>
          </a:xfrm>
          <a:prstGeom prst="rect">
            <a:avLst/>
          </a:prstGeom>
        </p:spPr>
      </p:pic>
      <p:pic>
        <p:nvPicPr>
          <p:cNvPr id="22" name="Graphique 21" descr="Combiné contour">
            <a:extLst>
              <a:ext uri="{FF2B5EF4-FFF2-40B4-BE49-F238E27FC236}">
                <a16:creationId xmlns:a16="http://schemas.microsoft.com/office/drawing/2014/main" id="{5FDFD03B-1302-EA0D-1E2A-B1E7EE1CE86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1039" y="5158230"/>
            <a:ext cx="191017" cy="191017"/>
          </a:xfrm>
          <a:prstGeom prst="rect">
            <a:avLst/>
          </a:prstGeom>
        </p:spPr>
      </p:pic>
      <p:pic>
        <p:nvPicPr>
          <p:cNvPr id="24" name="Graphique 23" descr="Adresse de courrier contour">
            <a:extLst>
              <a:ext uri="{FF2B5EF4-FFF2-40B4-BE49-F238E27FC236}">
                <a16:creationId xmlns:a16="http://schemas.microsoft.com/office/drawing/2014/main" id="{1DFB69AC-3BDB-3050-BA9E-C1C84703157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8413" y="5417528"/>
            <a:ext cx="197841" cy="197841"/>
          </a:xfrm>
          <a:prstGeom prst="rect">
            <a:avLst/>
          </a:prstGeom>
        </p:spPr>
      </p:pic>
      <p:sp>
        <p:nvSpPr>
          <p:cNvPr id="25" name="Espace réservé du texte 23">
            <a:extLst>
              <a:ext uri="{FF2B5EF4-FFF2-40B4-BE49-F238E27FC236}">
                <a16:creationId xmlns:a16="http://schemas.microsoft.com/office/drawing/2014/main" id="{BE68CED8-25D1-87D1-5D9A-A10428A83B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1236299" y="4246179"/>
            <a:ext cx="7645400" cy="8569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5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Titre sur une ligne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29C2EF6-3BC0-8736-D19F-F87D8AAA6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9740382" y="4294641"/>
            <a:ext cx="2092325" cy="246882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70DEAF42-9C39-60FD-8013-DAF55EE2F1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9733008" y="5150520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200A625F-87CC-AF26-5744-0830EECCC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9743136" y="4552053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D71AB3F8-81FE-000B-EE9D-69D7C2629A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9733008" y="5417528"/>
            <a:ext cx="2092325" cy="232684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423674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Contenu text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688" y="1719963"/>
            <a:ext cx="6990353" cy="2172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DE25-92E3-60A9-8E46-5CB7EEAC9C9E}"/>
              </a:ext>
            </a:extLst>
          </p:cNvPr>
          <p:cNvSpPr/>
          <p:nvPr userDrawn="1"/>
        </p:nvSpPr>
        <p:spPr>
          <a:xfrm>
            <a:off x="7485811" y="1611230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EED6919A-62ED-0112-FC26-B3414A420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7843" y="1710929"/>
            <a:ext cx="4429469" cy="217099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85E6E-5790-DC54-79FB-49783822D078}"/>
              </a:ext>
            </a:extLst>
          </p:cNvPr>
          <p:cNvSpPr/>
          <p:nvPr userDrawn="1"/>
        </p:nvSpPr>
        <p:spPr>
          <a:xfrm>
            <a:off x="7481496" y="4071365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419F85BF-4A9D-4CC7-D709-CA4DE8211B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1" y="4147418"/>
            <a:ext cx="4429469" cy="217099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515B0A15-8CD7-EC96-F13F-875C30A63A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6959" y="4171450"/>
            <a:ext cx="6990353" cy="2172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4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AB996259-B3F6-D555-5B80-2AB11AB74D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21253052-6A35-2884-CB14-CCBB03FF5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1"/>
          <a:stretch>
            <a:fillRect/>
          </a:stretch>
        </p:blipFill>
        <p:spPr>
          <a:xfrm rot="-10800000">
            <a:off x="11008894" y="5967661"/>
            <a:ext cx="1183104" cy="576115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2090F771-C9DF-BD43-B1B6-543EA8B0EE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248273" y="6109124"/>
            <a:ext cx="734592" cy="293192"/>
          </a:xfrm>
          <a:prstGeom prst="rect">
            <a:avLst/>
          </a:prstGeom>
        </p:spPr>
      </p:pic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0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2 images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4"/>
            <a:ext cx="4548448" cy="251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5" name="Espace réservé du texte 18">
            <a:extLst>
              <a:ext uri="{FF2B5EF4-FFF2-40B4-BE49-F238E27FC236}">
                <a16:creationId xmlns:a16="http://schemas.microsoft.com/office/drawing/2014/main" id="{7782CF6B-EF8E-9EED-6ECE-6B053E50E5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8A92BFD4-5989-7482-5D0D-B509DEC8301E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105484"/>
            <a:ext cx="4548448" cy="287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3" name="Espace réservé pour une image  3">
            <a:extLst>
              <a:ext uri="{FF2B5EF4-FFF2-40B4-BE49-F238E27FC236}">
                <a16:creationId xmlns:a16="http://schemas.microsoft.com/office/drawing/2014/main" id="{6238D125-2322-4C68-F0D9-16C92F77C4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8504" y="1230594"/>
            <a:ext cx="6070140" cy="512213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1" y="1230594"/>
            <a:ext cx="5305284" cy="508781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88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1 image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5"/>
            <a:ext cx="4548448" cy="246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5" name="Espace réservé du texte 18">
            <a:extLst>
              <a:ext uri="{FF2B5EF4-FFF2-40B4-BE49-F238E27FC236}">
                <a16:creationId xmlns:a16="http://schemas.microsoft.com/office/drawing/2014/main" id="{7782CF6B-EF8E-9EED-6ECE-6B053E50E5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8A92BFD4-5989-7482-5D0D-B509DEC8301E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105484"/>
            <a:ext cx="4548448" cy="287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390" y="1230594"/>
            <a:ext cx="11671901" cy="5087816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25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1 image 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8AF-17B2-93FE-EC3D-65FF54C3C05C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86AA5-E642-9AD6-8678-B253A59FFC2F}"/>
              </a:ext>
            </a:extLst>
          </p:cNvPr>
          <p:cNvSpPr/>
          <p:nvPr userDrawn="1"/>
        </p:nvSpPr>
        <p:spPr>
          <a:xfrm>
            <a:off x="7485498" y="3964005"/>
            <a:ext cx="4548448" cy="2210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249A9064-88B9-2730-A8A6-851067BFA430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>
                <a:solidFill>
                  <a:schemeClr val="bg1"/>
                </a:solidFill>
              </a:rPr>
              <a:pPr/>
              <a:t>23/09/2024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335CE302-6AD2-FBD4-20F5-6E00A4745739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8F2A22BC-8C65-EA34-FAC6-DF432E8D5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7AF6F44B-C3D9-8DB1-22AE-34D0C518E384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2B6A0F-7662-E38B-4810-428A30865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C0D5E2-82D2-72EA-FC78-0D7FA260F35B}"/>
              </a:ext>
            </a:extLst>
          </p:cNvPr>
          <p:cNvSpPr/>
          <p:nvPr userDrawn="1"/>
        </p:nvSpPr>
        <p:spPr>
          <a:xfrm>
            <a:off x="7485811" y="170080"/>
            <a:ext cx="4548448" cy="381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6EED72DD-FA89-21F4-1A90-2587F1BCF2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049" y="273466"/>
            <a:ext cx="11671901" cy="581968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35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du graphique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0030FD82-F5EE-7D51-8278-291B22BEF5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3996435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F36947CD-3084-CE93-6ED3-286D497A6C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4834638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01C2D987-6781-4FC8-57BA-4162E8AAC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5672841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D1C5AE1-DC99-14A3-F369-3F87AC475B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6513446" y="1075783"/>
            <a:ext cx="494546" cy="45786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79889BB9-A77D-2AD9-52A7-5838C89F4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7354051" y="10757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1EEA9145-DDCF-FD1B-1762-69585250F1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8192254" y="1068646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5" name="Espace réservé du graphique 3">
            <a:extLst>
              <a:ext uri="{FF2B5EF4-FFF2-40B4-BE49-F238E27FC236}">
                <a16:creationId xmlns:a16="http://schemas.microsoft.com/office/drawing/2014/main" id="{B39499A9-C517-1A91-01B5-95195B0AEAE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55588" y="1651495"/>
            <a:ext cx="11631612" cy="460801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20D997D-8CEC-4F56-B4B1-BA27828A73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6725" y="1076325"/>
            <a:ext cx="3181350" cy="455613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370441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Graphiqu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graphique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" name="Espace réservé du graphique 3">
            <a:extLst>
              <a:ext uri="{FF2B5EF4-FFF2-40B4-BE49-F238E27FC236}">
                <a16:creationId xmlns:a16="http://schemas.microsoft.com/office/drawing/2014/main" id="{D91765DE-8535-F846-994A-183D43D2214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55588" y="1949558"/>
            <a:ext cx="5579728" cy="441628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23CC7612-CB3D-DB09-0786-367A229112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D7CFF73A-0335-1B43-B977-AD6A9EA9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A5D1F624-90A6-0BE8-6D58-33EE4F0555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C08463F0-CDA4-668F-2808-29435F95C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BE89B688-9A6B-041C-C75D-28D596A8E2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314901B3-3353-0235-AB3A-FC8E057952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graphique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9FBE938-3CAD-F2C7-4546-8764DDB32EAD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31" name="Espace réservé du texte 6">
            <a:extLst>
              <a:ext uri="{FF2B5EF4-FFF2-40B4-BE49-F238E27FC236}">
                <a16:creationId xmlns:a16="http://schemas.microsoft.com/office/drawing/2014/main" id="{3D787C7F-9D8F-0ACD-6C26-F1B276098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6E2EF868-25B0-BB29-F707-8FF8ED1EDC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3930997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1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du tableau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B666B212-6879-3358-3C84-AAA2223EF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3996435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75ACF8C2-A529-B98F-5F7A-5C568FD54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4834638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78843BDD-A160-7CA7-24FB-D1F019C14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5672841" y="10729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C3EC1414-EF21-E292-B9CD-7093FA8BA1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6513446" y="1075783"/>
            <a:ext cx="494546" cy="45786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B4CFE221-EAA3-419D-BD6F-3EAAD3822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7354051" y="1075782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BCCF6656-C472-32C1-E452-E71E6AA89A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8192254" y="1068646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du tableau 13">
            <a:extLst>
              <a:ext uri="{FF2B5EF4-FFF2-40B4-BE49-F238E27FC236}">
                <a16:creationId xmlns:a16="http://schemas.microsoft.com/office/drawing/2014/main" id="{261701BC-C835-8BED-4CE5-F4C40FBF8C17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255588" y="1662188"/>
            <a:ext cx="11631612" cy="466566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CAD351DA-AB0B-D90F-FFF8-769295A132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725" y="1076325"/>
            <a:ext cx="3181350" cy="455613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2469187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2 Tableau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tableau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tableau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tableau 13">
            <a:extLst>
              <a:ext uri="{FF2B5EF4-FFF2-40B4-BE49-F238E27FC236}">
                <a16:creationId xmlns:a16="http://schemas.microsoft.com/office/drawing/2014/main" id="{07283FE5-B311-0782-CC4B-1178AEC7E81C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255588" y="1957578"/>
            <a:ext cx="5579728" cy="443717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645A91CE-792E-6001-6747-77779FBD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10763A-08A0-464C-7C6B-DB24D671220E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1B4A79A5-8556-81A1-1991-87893F72E7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1" name="Espace réservé du texte 22">
            <a:extLst>
              <a:ext uri="{FF2B5EF4-FFF2-40B4-BE49-F238E27FC236}">
                <a16:creationId xmlns:a16="http://schemas.microsoft.com/office/drawing/2014/main" id="{BD025B1C-40E7-BEB7-B531-5177307027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0DB21D35-3E50-5EDD-6BA9-2E716B13C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A2913BC2-CC46-8AD3-BEB1-4DA20AD13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918594AB-5326-16FD-3F6F-E84C0C4348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F4096F0F-831E-181D-D183-3D86C4CDCA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06F569FA-AC4D-7B4C-D2DF-DF99D519B3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96CF8DB0-1B46-224C-EA5C-9ACF648A5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578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1 C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de la carte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B666B212-6879-3358-3C84-AAA2223EF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11050537" y="1951830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75ACF8C2-A529-B98F-5F7A-5C568FD54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1061688" y="2558207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78843BDD-A160-7CA7-24FB-D1F019C14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11061688" y="3151555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C3EC1414-EF21-E292-B9CD-7093FA8BA1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11061688" y="3758832"/>
            <a:ext cx="494546" cy="45786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B4CFE221-EAA3-419D-BD6F-3EAAD3822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11072839" y="4346937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BCCF6656-C472-32C1-E452-E71E6AA89A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11072839" y="4940285"/>
            <a:ext cx="494546" cy="46310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99C5C027-7905-3AB0-ABF4-BC289CE01EE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5588" y="1119427"/>
            <a:ext cx="10460037" cy="52387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6048DB96-B668-4D79-2EDB-7654A8AF63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13159" y="1013588"/>
            <a:ext cx="1241895" cy="455613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77289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re sur deux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EDFCC1DF-E42E-F9BA-F96B-8C944C9681E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2FF1B-2603-F034-C948-1705FF598188}"/>
              </a:ext>
            </a:extLst>
          </p:cNvPr>
          <p:cNvSpPr>
            <a:spLocks/>
          </p:cNvSpPr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C41E22-0E99-ED10-E5E4-FD5E4F94C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801" y="1283621"/>
            <a:ext cx="2955198" cy="11786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28B241-B694-BA10-2548-28B51ABB26E3}"/>
              </a:ext>
            </a:extLst>
          </p:cNvPr>
          <p:cNvSpPr/>
          <p:nvPr userDrawn="1"/>
        </p:nvSpPr>
        <p:spPr>
          <a:xfrm>
            <a:off x="7032567" y="257695"/>
            <a:ext cx="4548448" cy="30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5" name="Image 1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795AAE5-E864-4A6F-6963-7E0BE886BC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946" y="323101"/>
            <a:ext cx="4351714" cy="29039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750B23-B51C-52E5-E9E8-184846B21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8103"/>
            <a:ext cx="1133609" cy="2139169"/>
          </a:xfrm>
          <a:prstGeom prst="rect">
            <a:avLst/>
          </a:prstGeom>
        </p:spPr>
      </p:pic>
      <p:pic>
        <p:nvPicPr>
          <p:cNvPr id="17" name="object 19">
            <a:extLst>
              <a:ext uri="{FF2B5EF4-FFF2-40B4-BE49-F238E27FC236}">
                <a16:creationId xmlns:a16="http://schemas.microsoft.com/office/drawing/2014/main" id="{CEE0979A-EC8E-45CB-6032-9C6DB5267F85}"/>
              </a:ext>
            </a:extLst>
          </p:cNvPr>
          <p:cNvPicPr/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801878" y="5150520"/>
            <a:ext cx="4581524" cy="45719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5D227711-7ED8-3466-07D1-33DE9311EF82}"/>
              </a:ext>
            </a:extLst>
          </p:cNvPr>
          <p:cNvSpPr txBox="1">
            <a:spLocks/>
          </p:cNvSpPr>
          <p:nvPr userDrawn="1"/>
        </p:nvSpPr>
        <p:spPr>
          <a:xfrm>
            <a:off x="9439939" y="3875132"/>
            <a:ext cx="2594344" cy="358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small" baseline="0">
                <a:solidFill>
                  <a:srgbClr val="245AA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00" b="1" cap="none" baseline="0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Intervenant(s) :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26607F3-7C53-40DF-031E-2A6D18DFC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 hasCustomPrompt="1"/>
          </p:nvPr>
        </p:nvSpPr>
        <p:spPr>
          <a:xfrm>
            <a:off x="1236299" y="3438103"/>
            <a:ext cx="7645400" cy="15779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5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Titre sur deux lignes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pic>
        <p:nvPicPr>
          <p:cNvPr id="25" name="Graphique 24" descr="Utilisateur contour">
            <a:extLst>
              <a:ext uri="{FF2B5EF4-FFF2-40B4-BE49-F238E27FC236}">
                <a16:creationId xmlns:a16="http://schemas.microsoft.com/office/drawing/2014/main" id="{AB9ADB52-B95E-4F51-4A16-7B299971CC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6840" y="4272975"/>
            <a:ext cx="212590" cy="212590"/>
          </a:xfrm>
          <a:prstGeom prst="rect">
            <a:avLst/>
          </a:prstGeom>
        </p:spPr>
      </p:pic>
      <p:pic>
        <p:nvPicPr>
          <p:cNvPr id="26" name="Graphique 25" descr="Toque d'étudiant contour">
            <a:extLst>
              <a:ext uri="{FF2B5EF4-FFF2-40B4-BE49-F238E27FC236}">
                <a16:creationId xmlns:a16="http://schemas.microsoft.com/office/drawing/2014/main" id="{9F285BDD-0E79-B9AD-78A2-7D99DC0D87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0199" y="4552806"/>
            <a:ext cx="237155" cy="237155"/>
          </a:xfrm>
          <a:prstGeom prst="rect">
            <a:avLst/>
          </a:prstGeom>
        </p:spPr>
      </p:pic>
      <p:pic>
        <p:nvPicPr>
          <p:cNvPr id="27" name="Graphique 26" descr="Combiné contour">
            <a:extLst>
              <a:ext uri="{FF2B5EF4-FFF2-40B4-BE49-F238E27FC236}">
                <a16:creationId xmlns:a16="http://schemas.microsoft.com/office/drawing/2014/main" id="{D29EFED9-47BF-37BD-08D4-7DBBCFA788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1039" y="5158230"/>
            <a:ext cx="191017" cy="191017"/>
          </a:xfrm>
          <a:prstGeom prst="rect">
            <a:avLst/>
          </a:prstGeom>
        </p:spPr>
      </p:pic>
      <p:pic>
        <p:nvPicPr>
          <p:cNvPr id="28" name="Graphique 27" descr="Adresse de courrier contour">
            <a:extLst>
              <a:ext uri="{FF2B5EF4-FFF2-40B4-BE49-F238E27FC236}">
                <a16:creationId xmlns:a16="http://schemas.microsoft.com/office/drawing/2014/main" id="{97777231-3F67-7217-122A-86267EBE937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8413" y="5417528"/>
            <a:ext cx="197841" cy="197841"/>
          </a:xfrm>
          <a:prstGeom prst="rect">
            <a:avLst/>
          </a:prstGeom>
        </p:spPr>
      </p:pic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018F41C2-EDFA-02BE-5E9F-728214FBBC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9740382" y="4294641"/>
            <a:ext cx="2092325" cy="246882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89C10945-0618-DB1C-4801-E0D0659277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9733008" y="5150520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6FB9D63E-37DE-1C34-C4A6-FC532C99AE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9743136" y="4552053"/>
            <a:ext cx="2092325" cy="262433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0AF8CE1F-845D-6AAF-5696-1CA0A0975B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9733008" y="5417528"/>
            <a:ext cx="2092325" cy="232684"/>
          </a:xfrm>
          <a:prstGeom prst="rect">
            <a:avLst/>
          </a:prstGeom>
        </p:spPr>
        <p:txBody>
          <a:bodyPr/>
          <a:lstStyle>
            <a:lvl1pPr>
              <a:defRPr sz="1000" i="0" baseline="0"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2242871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2 Cart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8" y="170080"/>
            <a:ext cx="5451427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56994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1" y="281763"/>
            <a:ext cx="5688372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carte</a:t>
            </a:r>
            <a:endParaRPr lang="fr-FR" dirty="0"/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31230"/>
            <a:ext cx="734942" cy="293192"/>
          </a:xfrm>
          <a:prstGeom prst="rect">
            <a:avLst/>
          </a:prstGeom>
        </p:spPr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2346DBC-23FA-0323-41BF-54FCC9CE8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3384" y="507064"/>
            <a:ext cx="5536414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Descriptif carte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38E110-7485-2644-5C33-B696CEC150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81"/>
          <a:stretch>
            <a:fillRect/>
          </a:stretch>
        </p:blipFill>
        <p:spPr>
          <a:xfrm rot="-10800000">
            <a:off x="6399998" y="4444408"/>
            <a:ext cx="5792002" cy="1509822"/>
          </a:xfrm>
          <a:prstGeom prst="rect">
            <a:avLst/>
          </a:prstGeom>
        </p:spPr>
      </p:pic>
      <p:sp>
        <p:nvSpPr>
          <p:cNvPr id="25" name="Espace réservé du texte 6">
            <a:extLst>
              <a:ext uri="{FF2B5EF4-FFF2-40B4-BE49-F238E27FC236}">
                <a16:creationId xmlns:a16="http://schemas.microsoft.com/office/drawing/2014/main" id="{3486096A-A219-0234-6995-FC1E8778E6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6807296" y="4781550"/>
            <a:ext cx="5129116" cy="10688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CAADD4F-7B7B-FF11-8EE3-E15DCBCFCE6A}"/>
              </a:ext>
            </a:extLst>
          </p:cNvPr>
          <p:cNvSpPr/>
          <p:nvPr userDrawn="1"/>
        </p:nvSpPr>
        <p:spPr>
          <a:xfrm>
            <a:off x="5943380" y="4263656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B7B9A5-B1E5-7593-2F72-B7BA990AE3FD}"/>
              </a:ext>
            </a:extLst>
          </p:cNvPr>
          <p:cNvSpPr/>
          <p:nvPr userDrawn="1"/>
        </p:nvSpPr>
        <p:spPr>
          <a:xfrm>
            <a:off x="5943380" y="6144453"/>
            <a:ext cx="287298" cy="286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E277C042-A3D0-60C3-2B12-C443291359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78920" y="4297395"/>
            <a:ext cx="219696" cy="219298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D88B941-204E-B07E-3EB1-FF7DC4EBA3C5}"/>
              </a:ext>
            </a:extLst>
          </p:cNvPr>
          <p:cNvSpPr/>
          <p:nvPr userDrawn="1"/>
        </p:nvSpPr>
        <p:spPr>
          <a:xfrm>
            <a:off x="6016388" y="6212070"/>
            <a:ext cx="159224" cy="1626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645A91CE-792E-6001-6747-77779FBD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536413" cy="3174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0AAA24-BAE0-CB3B-EFDF-CCCC584A9A28}"/>
              </a:ext>
            </a:extLst>
          </p:cNvPr>
          <p:cNvSpPr txBox="1"/>
          <p:nvPr userDrawn="1"/>
        </p:nvSpPr>
        <p:spPr>
          <a:xfrm>
            <a:off x="6807294" y="4444407"/>
            <a:ext cx="173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À noter</a:t>
            </a:r>
          </a:p>
        </p:txBody>
      </p:sp>
      <p:sp>
        <p:nvSpPr>
          <p:cNvPr id="3" name="Espace réservé pour une image  9">
            <a:extLst>
              <a:ext uri="{FF2B5EF4-FFF2-40B4-BE49-F238E27FC236}">
                <a16:creationId xmlns:a16="http://schemas.microsoft.com/office/drawing/2014/main" id="{2F02EFF4-12F8-9BB6-787E-51A647F33C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5588" y="1960055"/>
            <a:ext cx="5584823" cy="4422641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2F4D4ADB-C1B3-8587-494D-0409AB6165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/>
          </p:nvPr>
        </p:nvSpPr>
        <p:spPr>
          <a:xfrm>
            <a:off x="606464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  3">
            <a:extLst>
              <a:ext uri="{FF2B5EF4-FFF2-40B4-BE49-F238E27FC236}">
                <a16:creationId xmlns:a16="http://schemas.microsoft.com/office/drawing/2014/main" id="{9A62A9E5-3536-840B-38A7-3585EF4D1F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/>
          </p:nvPr>
        </p:nvSpPr>
        <p:spPr>
          <a:xfrm>
            <a:off x="1444667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7963C735-9405-C518-4AE7-CAF81E517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7"/>
          </p:nvPr>
        </p:nvSpPr>
        <p:spPr>
          <a:xfrm>
            <a:off x="2282870" y="13283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8C6CD886-3307-E953-3754-0B8E95D1BA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8"/>
          </p:nvPr>
        </p:nvSpPr>
        <p:spPr>
          <a:xfrm>
            <a:off x="3123475" y="1329576"/>
            <a:ext cx="560292" cy="489129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9BDBDEAC-BB77-A9F7-5BD7-3D42498B32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>
          <a:xfrm>
            <a:off x="3964080" y="1331111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0A525E68-0EF8-5BAC-BD25-073B75DA2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20"/>
          </p:nvPr>
        </p:nvSpPr>
        <p:spPr>
          <a:xfrm>
            <a:off x="4802283" y="1323975"/>
            <a:ext cx="560292" cy="49473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4BB6C07B-3D50-EA27-F757-D801EBE8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725" y="1002486"/>
            <a:ext cx="5190269" cy="328625"/>
          </a:xfrm>
          <a:prstGeom prst="rect">
            <a:avLst/>
          </a:prstGeom>
        </p:spPr>
        <p:txBody>
          <a:bodyPr/>
          <a:lstStyle>
            <a:lvl1pPr>
              <a:defRPr sz="1000" i="1">
                <a:solidFill>
                  <a:srgbClr val="245AA6"/>
                </a:solidFill>
              </a:defRPr>
            </a:lvl1pPr>
          </a:lstStyle>
          <a:p>
            <a:pPr lvl="0"/>
            <a:r>
              <a:rPr lang="fr-FR" dirty="0"/>
              <a:t>Polluants ou sources concerné(e)s. </a:t>
            </a:r>
            <a:br>
              <a:rPr lang="fr-FR" dirty="0"/>
            </a:br>
            <a:r>
              <a:rPr lang="fr-FR" dirty="0"/>
              <a:t>Cf. diapo « Icones » pour insérer les images associées (copier coller)</a:t>
            </a:r>
          </a:p>
        </p:txBody>
      </p:sp>
    </p:spTree>
    <p:extLst>
      <p:ext uri="{BB962C8B-B14F-4D97-AF65-F5344CB8AC3E}">
        <p14:creationId xmlns:p14="http://schemas.microsoft.com/office/powerpoint/2010/main" val="473166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Diapo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C6606B-B130-E591-6484-79C629AF8A17}"/>
              </a:ext>
            </a:extLst>
          </p:cNvPr>
          <p:cNvSpPr/>
          <p:nvPr userDrawn="1"/>
        </p:nvSpPr>
        <p:spPr>
          <a:xfrm>
            <a:off x="1937084" y="962526"/>
            <a:ext cx="5065295" cy="4872790"/>
          </a:xfrm>
          <a:prstGeom prst="rect">
            <a:avLst/>
          </a:pr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D68D9-2579-8C04-5ED8-4369BF799DC7}"/>
              </a:ext>
            </a:extLst>
          </p:cNvPr>
          <p:cNvSpPr/>
          <p:nvPr userDrawn="1"/>
        </p:nvSpPr>
        <p:spPr>
          <a:xfrm>
            <a:off x="5841437" y="1756611"/>
            <a:ext cx="4548448" cy="330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14" name="Image 13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F4DC959-1217-F072-CBF2-A73FC8E7B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483" y="1946928"/>
            <a:ext cx="4020955" cy="2903985"/>
          </a:xfrm>
          <a:prstGeom prst="rect">
            <a:avLst/>
          </a:prstGeom>
        </p:spPr>
      </p:pic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9BD68A02-DCEB-AB6C-6036-29A3278B7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4569" y="2847547"/>
            <a:ext cx="3299059" cy="355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Insérer numéro de téléphone</a:t>
            </a:r>
          </a:p>
        </p:txBody>
      </p:sp>
      <p:pic>
        <p:nvPicPr>
          <p:cNvPr id="31" name="Graphique 30" descr="Combiné contour">
            <a:extLst>
              <a:ext uri="{FF2B5EF4-FFF2-40B4-BE49-F238E27FC236}">
                <a16:creationId xmlns:a16="http://schemas.microsoft.com/office/drawing/2014/main" id="{694AD1AD-6927-E6C6-654C-C3FD0226E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552" y="2880228"/>
            <a:ext cx="191017" cy="191017"/>
          </a:xfrm>
          <a:prstGeom prst="rect">
            <a:avLst/>
          </a:prstGeom>
        </p:spPr>
      </p:pic>
      <p:pic>
        <p:nvPicPr>
          <p:cNvPr id="32" name="Graphique 31" descr="Adresse de courrier contour">
            <a:extLst>
              <a:ext uri="{FF2B5EF4-FFF2-40B4-BE49-F238E27FC236}">
                <a16:creationId xmlns:a16="http://schemas.microsoft.com/office/drawing/2014/main" id="{0C8E35EF-B42E-F234-B0DC-5D37DFAA1E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5169" y="3253902"/>
            <a:ext cx="197841" cy="197841"/>
          </a:xfrm>
          <a:prstGeom prst="rect">
            <a:avLst/>
          </a:prstGeom>
        </p:spPr>
      </p:pic>
      <p:pic>
        <p:nvPicPr>
          <p:cNvPr id="34" name="Graphique 33" descr="Lien contour">
            <a:hlinkClick r:id="rId7"/>
            <a:extLst>
              <a:ext uri="{FF2B5EF4-FFF2-40B4-BE49-F238E27FC236}">
                <a16:creationId xmlns:a16="http://schemas.microsoft.com/office/drawing/2014/main" id="{8CCF36D9-5655-26B9-891F-16B3DE5938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3739" y="3825042"/>
            <a:ext cx="316830" cy="31683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E01CE01-9DEE-2DBB-FA29-9CD61F42D9E1}"/>
              </a:ext>
            </a:extLst>
          </p:cNvPr>
          <p:cNvSpPr/>
          <p:nvPr userDrawn="1"/>
        </p:nvSpPr>
        <p:spPr>
          <a:xfrm>
            <a:off x="1802115" y="866274"/>
            <a:ext cx="2087146" cy="89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441221A-EAB5-B4A0-1D56-F34F1788799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526" y="758854"/>
            <a:ext cx="1943949" cy="775327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1AEF1C24-5F9E-6B4C-5178-D4E3E6A42609}"/>
              </a:ext>
            </a:extLst>
          </p:cNvPr>
          <p:cNvSpPr txBox="1"/>
          <p:nvPr userDrawn="1"/>
        </p:nvSpPr>
        <p:spPr>
          <a:xfrm>
            <a:off x="2220961" y="2112157"/>
            <a:ext cx="152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Présenté par : </a:t>
            </a:r>
          </a:p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Coordonnées :</a:t>
            </a:r>
          </a:p>
          <a:p>
            <a:endParaRPr lang="fr-FR" sz="1200" baseline="0" dirty="0">
              <a:solidFill>
                <a:srgbClr val="245AA6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8271FD7-7E5A-B8AC-1EE9-2E5912123D1F}"/>
              </a:ext>
            </a:extLst>
          </p:cNvPr>
          <p:cNvSpPr txBox="1"/>
          <p:nvPr userDrawn="1"/>
        </p:nvSpPr>
        <p:spPr>
          <a:xfrm>
            <a:off x="2358752" y="3849007"/>
            <a:ext cx="2838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Consulter le site web AtmoSud</a:t>
            </a:r>
            <a:endParaRPr lang="fr-FR" sz="1200" baseline="0" dirty="0">
              <a:solidFill>
                <a:srgbClr val="245AA6"/>
              </a:solidFill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0AB401BC-9C63-D360-F6D6-2E99E6FD41C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40" name="Espace réservé du texte 6">
            <a:extLst>
              <a:ext uri="{FF2B5EF4-FFF2-40B4-BE49-F238E27FC236}">
                <a16:creationId xmlns:a16="http://schemas.microsoft.com/office/drawing/2014/main" id="{64F7351D-A744-681D-8622-B3A2AE43C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14569" y="3243697"/>
            <a:ext cx="3299059" cy="29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E-mail</a:t>
            </a:r>
          </a:p>
        </p:txBody>
      </p:sp>
      <p:sp>
        <p:nvSpPr>
          <p:cNvPr id="41" name="Espace réservé du texte 6">
            <a:extLst>
              <a:ext uri="{FF2B5EF4-FFF2-40B4-BE49-F238E27FC236}">
                <a16:creationId xmlns:a16="http://schemas.microsoft.com/office/drawing/2014/main" id="{EBC9BB10-A87A-C5D7-4BCF-8EC0106A3B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5820" y="2140525"/>
            <a:ext cx="3299059" cy="261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245AA6"/>
                </a:solidFill>
                <a:latin typeface="+mj-lt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fr-FR" dirty="0"/>
              <a:t>Prénom et Nom</a:t>
            </a:r>
          </a:p>
        </p:txBody>
      </p:sp>
    </p:spTree>
    <p:extLst>
      <p:ext uri="{BB962C8B-B14F-4D97-AF65-F5344CB8AC3E}">
        <p14:creationId xmlns:p14="http://schemas.microsoft.com/office/powerpoint/2010/main" val="2023425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855629B2-E7D5-BDAA-B494-7280467F052F}"/>
              </a:ext>
            </a:extLst>
          </p:cNvPr>
          <p:cNvSpPr txBox="1"/>
          <p:nvPr userDrawn="1"/>
        </p:nvSpPr>
        <p:spPr>
          <a:xfrm>
            <a:off x="625589" y="1929431"/>
            <a:ext cx="1120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Sources d’émissions externes / Chemin d’accès :</a:t>
            </a:r>
            <a:endParaRPr lang="fr-FR" sz="1500" dirty="0">
              <a:solidFill>
                <a:srgbClr val="245AA6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3640C01-ECFA-B559-37B6-3B118BC32125}"/>
              </a:ext>
            </a:extLst>
          </p:cNvPr>
          <p:cNvSpPr txBox="1"/>
          <p:nvPr userDrawn="1"/>
        </p:nvSpPr>
        <p:spPr>
          <a:xfrm>
            <a:off x="625589" y="2988465"/>
            <a:ext cx="1061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Sources internes / Chemin d’accès : 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72E2EB6-071A-9D3C-1A09-DFE16FD7DC6D}"/>
              </a:ext>
            </a:extLst>
          </p:cNvPr>
          <p:cNvSpPr txBox="1"/>
          <p:nvPr userDrawn="1"/>
        </p:nvSpPr>
        <p:spPr>
          <a:xfrm>
            <a:off x="628097" y="4120995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Effets et réactions / Chemin d’accès : 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2F01936-BCEA-9179-396F-02EED15C1BE9}"/>
              </a:ext>
            </a:extLst>
          </p:cNvPr>
          <p:cNvSpPr txBox="1"/>
          <p:nvPr userDrawn="1"/>
        </p:nvSpPr>
        <p:spPr>
          <a:xfrm>
            <a:off x="635114" y="5257386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Mobilités douces / Chemin d’accès : 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FA2D0E1-257A-8350-07F8-DFD6D25BFADC}"/>
              </a:ext>
            </a:extLst>
          </p:cNvPr>
          <p:cNvSpPr txBox="1"/>
          <p:nvPr userDrawn="1"/>
        </p:nvSpPr>
        <p:spPr>
          <a:xfrm>
            <a:off x="6533241" y="4120699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Station de mesure AtmoSud / Chemin d’accès : 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E6303D8-A1FA-E64B-4E3F-D70BEF37963D}"/>
              </a:ext>
            </a:extLst>
          </p:cNvPr>
          <p:cNvSpPr txBox="1"/>
          <p:nvPr userDrawn="1"/>
        </p:nvSpPr>
        <p:spPr>
          <a:xfrm>
            <a:off x="6533241" y="5283710"/>
            <a:ext cx="53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Les principaux polluants / Chemin d’accès :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1EB8355-E1D5-ABCC-59C4-9762928D5024}"/>
              </a:ext>
            </a:extLst>
          </p:cNvPr>
          <p:cNvSpPr txBox="1"/>
          <p:nvPr userDrawn="1"/>
        </p:nvSpPr>
        <p:spPr>
          <a:xfrm>
            <a:off x="255920" y="234138"/>
            <a:ext cx="1163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Icônes utiles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9ED75B-7FBA-5CF8-0ADF-A5220759F39E}"/>
              </a:ext>
            </a:extLst>
          </p:cNvPr>
          <p:cNvSpPr txBox="1"/>
          <p:nvPr userDrawn="1"/>
        </p:nvSpPr>
        <p:spPr>
          <a:xfrm>
            <a:off x="330759" y="1167500"/>
            <a:ext cx="11201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Tous les visuels sont disponibles dans un fichier dédié :</a:t>
            </a:r>
          </a:p>
        </p:txBody>
      </p:sp>
    </p:spTree>
    <p:extLst>
      <p:ext uri="{BB962C8B-B14F-4D97-AF65-F5344CB8AC3E}">
        <p14:creationId xmlns:p14="http://schemas.microsoft.com/office/powerpoint/2010/main" val="3721761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1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Inter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318B716-841B-13EC-816D-D2C4B095B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247" y="2359415"/>
            <a:ext cx="2158409" cy="2139169"/>
          </a:xfrm>
          <a:prstGeom prst="rect">
            <a:avLst/>
          </a:prstGeom>
        </p:spPr>
      </p:pic>
      <p:pic>
        <p:nvPicPr>
          <p:cNvPr id="9" name="object 19">
            <a:extLst>
              <a:ext uri="{FF2B5EF4-FFF2-40B4-BE49-F238E27FC236}">
                <a16:creationId xmlns:a16="http://schemas.microsoft.com/office/drawing/2014/main" id="{204FA17C-95A0-F011-28E7-6DC82A818100}"/>
              </a:ext>
            </a:extLst>
          </p:cNvPr>
          <p:cNvPicPr/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151134" y="3821450"/>
            <a:ext cx="4581524" cy="4571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B415717-7E60-FCC8-F8E9-D5FB0B003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C8AB82F5-5DDB-1C4B-A92A-A90D835B1877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59D1615-3222-0038-956D-8DB354077B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1301" y="3019425"/>
            <a:ext cx="893763" cy="847725"/>
          </a:xfrm>
          <a:prstGeom prst="rect">
            <a:avLst/>
          </a:prstGeom>
        </p:spPr>
        <p:txBody>
          <a:bodyPr/>
          <a:lstStyle>
            <a:lvl1pPr algn="ctr">
              <a:defRPr sz="54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0990D99E-BF12-324F-AFE9-2113025F51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4413250" y="2892425"/>
            <a:ext cx="7292975" cy="78581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 général partie 1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9FBA04E1-A25C-3645-EE35-07F4B88B51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4794952" y="4010381"/>
            <a:ext cx="6719887" cy="785813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1</a:t>
            </a:r>
          </a:p>
        </p:txBody>
      </p:sp>
    </p:spTree>
    <p:extLst>
      <p:ext uri="{BB962C8B-B14F-4D97-AF65-F5344CB8AC3E}">
        <p14:creationId xmlns:p14="http://schemas.microsoft.com/office/powerpoint/2010/main" val="381054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Contenu text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8811880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Contenu textu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1" y="1719963"/>
            <a:ext cx="4245282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9666A89D-9321-57F4-F6E3-D051B79F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625" y="1719962"/>
            <a:ext cx="4352175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32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Contenu textu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112495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11631280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Contenu text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116312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112495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9191BE47-5F8C-178D-756C-7BAB7B37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20" y="1719963"/>
            <a:ext cx="5663617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9EB57CFD-D34E-4010-661D-CC45904B08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11320462" y="6390167"/>
            <a:ext cx="734592" cy="293192"/>
          </a:xfrm>
          <a:prstGeom prst="rect">
            <a:avLst/>
          </a:prstGeom>
        </p:spPr>
      </p:pic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ACBE8AB8-5B96-1315-7199-55D593E84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9362" y="1719962"/>
            <a:ext cx="5747838" cy="4594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Contenu text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388698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1684" y="1719963"/>
            <a:ext cx="4616116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3AFA9A3-7495-95A9-7C6E-5B0BE2B209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1699021"/>
            <a:ext cx="3851275" cy="460811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8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Contenu text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AE4C0-F22B-DAD2-9163-3404DD935699}"/>
              </a:ext>
            </a:extLst>
          </p:cNvPr>
          <p:cNvSpPr/>
          <p:nvPr userDrawn="1"/>
        </p:nvSpPr>
        <p:spPr>
          <a:xfrm>
            <a:off x="9282223" y="0"/>
            <a:ext cx="2909777" cy="6858000"/>
          </a:xfrm>
          <a:prstGeom prst="rect">
            <a:avLst/>
          </a:prstGeom>
          <a:solidFill>
            <a:srgbClr val="245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9557A-66EA-5500-2F39-C7E94873E75B}"/>
              </a:ext>
            </a:extLst>
          </p:cNvPr>
          <p:cNvSpPr/>
          <p:nvPr userDrawn="1"/>
        </p:nvSpPr>
        <p:spPr>
          <a:xfrm>
            <a:off x="157439" y="170080"/>
            <a:ext cx="5991726" cy="680526"/>
          </a:xfrm>
          <a:custGeom>
            <a:avLst/>
            <a:gdLst>
              <a:gd name="connsiteX0" fmla="*/ 0 w 5987716"/>
              <a:gd name="connsiteY0" fmla="*/ 0 h 1106905"/>
              <a:gd name="connsiteX1" fmla="*/ 5987716 w 5987716"/>
              <a:gd name="connsiteY1" fmla="*/ 0 h 1106905"/>
              <a:gd name="connsiteX2" fmla="*/ 5987716 w 5987716"/>
              <a:gd name="connsiteY2" fmla="*/ 1106905 h 1106905"/>
              <a:gd name="connsiteX3" fmla="*/ 0 w 5987716"/>
              <a:gd name="connsiteY3" fmla="*/ 1106905 h 1106905"/>
              <a:gd name="connsiteX4" fmla="*/ 0 w 5987716"/>
              <a:gd name="connsiteY4" fmla="*/ 0 h 1106905"/>
              <a:gd name="connsiteX0" fmla="*/ 4010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4010 w 5991726"/>
              <a:gd name="connsiteY4" fmla="*/ 0 h 1106905"/>
              <a:gd name="connsiteX0" fmla="*/ 11961 w 5991726"/>
              <a:gd name="connsiteY0" fmla="*/ 0 h 1106905"/>
              <a:gd name="connsiteX1" fmla="*/ 5991726 w 5991726"/>
              <a:gd name="connsiteY1" fmla="*/ 0 h 1106905"/>
              <a:gd name="connsiteX2" fmla="*/ 0 w 5991726"/>
              <a:gd name="connsiteY2" fmla="*/ 0 h 1106905"/>
              <a:gd name="connsiteX3" fmla="*/ 4010 w 5991726"/>
              <a:gd name="connsiteY3" fmla="*/ 1106905 h 1106905"/>
              <a:gd name="connsiteX4" fmla="*/ 11961 w 5991726"/>
              <a:gd name="connsiteY4" fmla="*/ 0 h 1106905"/>
              <a:gd name="connsiteX0" fmla="*/ 11961 w 5991726"/>
              <a:gd name="connsiteY0" fmla="*/ 0 h 1114856"/>
              <a:gd name="connsiteX1" fmla="*/ 5991726 w 5991726"/>
              <a:gd name="connsiteY1" fmla="*/ 7951 h 1114856"/>
              <a:gd name="connsiteX2" fmla="*/ 0 w 5991726"/>
              <a:gd name="connsiteY2" fmla="*/ 7951 h 1114856"/>
              <a:gd name="connsiteX3" fmla="*/ 4010 w 5991726"/>
              <a:gd name="connsiteY3" fmla="*/ 1114856 h 1114856"/>
              <a:gd name="connsiteX4" fmla="*/ 11961 w 5991726"/>
              <a:gd name="connsiteY4" fmla="*/ 0 h 1114856"/>
              <a:gd name="connsiteX0" fmla="*/ 352 w 5996020"/>
              <a:gd name="connsiteY0" fmla="*/ 0 h 1114856"/>
              <a:gd name="connsiteX1" fmla="*/ 5996020 w 5996020"/>
              <a:gd name="connsiteY1" fmla="*/ 7951 h 1114856"/>
              <a:gd name="connsiteX2" fmla="*/ 4294 w 5996020"/>
              <a:gd name="connsiteY2" fmla="*/ 7951 h 1114856"/>
              <a:gd name="connsiteX3" fmla="*/ 8304 w 5996020"/>
              <a:gd name="connsiteY3" fmla="*/ 1114856 h 1114856"/>
              <a:gd name="connsiteX4" fmla="*/ 352 w 5996020"/>
              <a:gd name="connsiteY4" fmla="*/ 0 h 1114856"/>
              <a:gd name="connsiteX0" fmla="*/ 608 w 5991726"/>
              <a:gd name="connsiteY0" fmla="*/ 0 h 1110307"/>
              <a:gd name="connsiteX1" fmla="*/ 5991726 w 5991726"/>
              <a:gd name="connsiteY1" fmla="*/ 3402 h 1110307"/>
              <a:gd name="connsiteX2" fmla="*/ 0 w 5991726"/>
              <a:gd name="connsiteY2" fmla="*/ 3402 h 1110307"/>
              <a:gd name="connsiteX3" fmla="*/ 4010 w 5991726"/>
              <a:gd name="connsiteY3" fmla="*/ 1110307 h 1110307"/>
              <a:gd name="connsiteX4" fmla="*/ 608 w 5991726"/>
              <a:gd name="connsiteY4" fmla="*/ 0 h 11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1726" h="1110307">
                <a:moveTo>
                  <a:pt x="608" y="0"/>
                </a:moveTo>
                <a:lnTo>
                  <a:pt x="5991726" y="3402"/>
                </a:lnTo>
                <a:lnTo>
                  <a:pt x="0" y="3402"/>
                </a:lnTo>
                <a:cubicBezTo>
                  <a:pt x="1337" y="372370"/>
                  <a:pt x="2673" y="741339"/>
                  <a:pt x="4010" y="1110307"/>
                </a:cubicBezTo>
                <a:cubicBezTo>
                  <a:pt x="6660" y="741339"/>
                  <a:pt x="-2042" y="368968"/>
                  <a:pt x="608" y="0"/>
                </a:cubicBezTo>
                <a:close/>
              </a:path>
            </a:pathLst>
          </a:custGeom>
          <a:noFill/>
          <a:ln>
            <a:solidFill>
              <a:srgbClr val="24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Picture 35">
            <a:extLst>
              <a:ext uri="{FF2B5EF4-FFF2-40B4-BE49-F238E27FC236}">
                <a16:creationId xmlns:a16="http://schemas.microsoft.com/office/drawing/2014/main" id="{66969EE7-8E25-6F8F-CFE0-580043FB7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86378" y="26885"/>
            <a:ext cx="287298" cy="286777"/>
          </a:xfrm>
          <a:prstGeom prst="rect">
            <a:avLst/>
          </a:prstGeom>
        </p:spPr>
      </p:pic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07565B6E-D941-B3A0-C3FA-DE46070F7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 hasCustomPrompt="1"/>
          </p:nvPr>
        </p:nvSpPr>
        <p:spPr>
          <a:xfrm>
            <a:off x="255920" y="281763"/>
            <a:ext cx="8811880" cy="568843"/>
          </a:xfrm>
          <a:prstGeom prst="rect">
            <a:avLst/>
          </a:prstGeom>
        </p:spPr>
        <p:txBody>
          <a:bodyPr/>
          <a:lstStyle>
            <a:lvl1pPr>
              <a:defRPr sz="4000" cap="small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sz="4000" cap="small" baseline="0" dirty="0">
                <a:solidFill>
                  <a:srgbClr val="245AA6"/>
                </a:solidFill>
                <a:latin typeface="Calibri bold" panose="020F0702030404030204" pitchFamily="34" charset="0"/>
              </a:rPr>
              <a:t>Titre</a:t>
            </a:r>
            <a:endParaRPr lang="fr-FR" dirty="0"/>
          </a:p>
        </p:txBody>
      </p: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047E7091-3151-1A9B-3854-9188EC9DC2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637622" y="1105484"/>
            <a:ext cx="8430178" cy="3596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245AA6"/>
                </a:solidFill>
                <a:latin typeface="Calibri bold" panose="020F0702030404030204" pitchFamily="34" charset="0"/>
              </a:defRPr>
            </a:lvl1pPr>
          </a:lstStyle>
          <a:p>
            <a:pPr lvl="0"/>
            <a:r>
              <a:rPr lang="fr-FR" dirty="0"/>
              <a:t>Sous-titre général de la partie </a:t>
            </a: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AD022EC5-4379-B611-384D-1C1E2FA0A380}"/>
              </a:ext>
            </a:extLst>
          </p:cNvPr>
          <p:cNvPicPr/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962289"/>
            <a:ext cx="2503342" cy="45719"/>
          </a:xfrm>
          <a:prstGeom prst="rect">
            <a:avLst/>
          </a:prstGeom>
        </p:spPr>
      </p:pic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D6220AF5-AEA8-2CFC-4D3D-404A2ED9EB38}"/>
              </a:ext>
            </a:extLst>
          </p:cNvPr>
          <p:cNvSpPr txBox="1">
            <a:spLocks/>
          </p:cNvSpPr>
          <p:nvPr userDrawn="1"/>
        </p:nvSpPr>
        <p:spPr>
          <a:xfrm>
            <a:off x="158054" y="63527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245AA6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FC397-AFA0-4206-9CB5-147247F36FD2}" type="datetimeFigureOut">
              <a:rPr lang="fr-FR" smtClean="0"/>
              <a:pPr/>
              <a:t>23/09/2024</a:t>
            </a:fld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586B24B-9A8F-86FD-2E8E-8B1CE84D4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112" y="6484954"/>
            <a:ext cx="734942" cy="293192"/>
          </a:xfrm>
          <a:prstGeom prst="rect">
            <a:avLst/>
          </a:prstGeom>
        </p:spPr>
      </p:pic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1D2E3F9F-5BD2-E051-749E-A6585ABC8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688" y="1719963"/>
            <a:ext cx="6990353" cy="4587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DE25-92E3-60A9-8E46-5CB7EEAC9C9E}"/>
              </a:ext>
            </a:extLst>
          </p:cNvPr>
          <p:cNvSpPr/>
          <p:nvPr userDrawn="1"/>
        </p:nvSpPr>
        <p:spPr>
          <a:xfrm>
            <a:off x="7485811" y="1611230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EED6919A-62ED-0112-FC26-B3414A420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7843" y="1710929"/>
            <a:ext cx="4429469" cy="217099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85E6E-5790-DC54-79FB-49783822D078}"/>
              </a:ext>
            </a:extLst>
          </p:cNvPr>
          <p:cNvSpPr/>
          <p:nvPr userDrawn="1"/>
        </p:nvSpPr>
        <p:spPr>
          <a:xfrm>
            <a:off x="7481496" y="4071365"/>
            <a:ext cx="4548448" cy="2372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419F85BF-4A9D-4CC7-D709-CA4DE8211B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97843" y="4160087"/>
            <a:ext cx="4429469" cy="217099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8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0BA3EEEC-35DC-600C-3F74-9111711BA348}"/>
              </a:ext>
            </a:extLst>
          </p:cNvPr>
          <p:cNvSpPr txBox="1">
            <a:spLocks/>
          </p:cNvSpPr>
          <p:nvPr userDrawn="1"/>
        </p:nvSpPr>
        <p:spPr>
          <a:xfrm>
            <a:off x="9501963" y="3600625"/>
            <a:ext cx="381886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 bold" panose="020F0702030404030204" pitchFamily="34" charset="0"/>
                <a:cs typeface="Calibri bold" panose="020F0702030404030204" pitchFamily="34" charset="0"/>
              </a:rPr>
              <a:t>Intervenant(s)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FCE736BD-702D-75E3-EE49-5637501C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8" y="2857500"/>
            <a:ext cx="106538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Pour la première page du </a:t>
            </a:r>
            <a:r>
              <a:rPr lang="en-US" dirty="0" err="1"/>
              <a:t>diaporama</a:t>
            </a:r>
            <a:r>
              <a:rPr lang="en-US" dirty="0"/>
              <a:t> : </a:t>
            </a:r>
            <a:r>
              <a:rPr lang="en-US" dirty="0" err="1"/>
              <a:t>mettre</a:t>
            </a:r>
            <a:r>
              <a:rPr lang="en-US" dirty="0"/>
              <a:t> la slide </a:t>
            </a:r>
            <a:r>
              <a:rPr lang="en-US" dirty="0" err="1"/>
              <a:t>titre</a:t>
            </a:r>
            <a:r>
              <a:rPr lang="en-US" dirty="0"/>
              <a:t> avec </a:t>
            </a:r>
            <a:r>
              <a:rPr lang="en-US" dirty="0" err="1"/>
              <a:t>plusieurs</a:t>
            </a:r>
            <a:r>
              <a:rPr lang="en-US" dirty="0"/>
              <a:t> photos, qui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adpatées</a:t>
            </a:r>
            <a:r>
              <a:rPr lang="en-US" dirty="0"/>
              <a:t> au </a:t>
            </a:r>
            <a:r>
              <a:rPr lang="en-US" dirty="0" err="1"/>
              <a:t>sujet</a:t>
            </a:r>
            <a:r>
              <a:rPr lang="en-US" dirty="0"/>
              <a:t> de la presentation </a:t>
            </a:r>
            <a:br>
              <a:rPr lang="en-US" dirty="0"/>
            </a:b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la slide avec la photo de la </a:t>
            </a:r>
            <a:r>
              <a:rPr lang="en-US" dirty="0" err="1"/>
              <a:t>charte</a:t>
            </a:r>
            <a:r>
              <a:rPr lang="en-US" dirty="0"/>
              <a:t> (photo avec la fille)</a:t>
            </a:r>
          </a:p>
        </p:txBody>
      </p:sp>
    </p:spTree>
    <p:extLst>
      <p:ext uri="{BB962C8B-B14F-4D97-AF65-F5344CB8AC3E}">
        <p14:creationId xmlns:p14="http://schemas.microsoft.com/office/powerpoint/2010/main" val="16924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77" r:id="rId5"/>
    <p:sldLayoutId id="2147483678" r:id="rId6"/>
    <p:sldLayoutId id="2147483679" r:id="rId7"/>
    <p:sldLayoutId id="2147483675" r:id="rId8"/>
    <p:sldLayoutId id="2147483676" r:id="rId9"/>
    <p:sldLayoutId id="2147483686" r:id="rId10"/>
    <p:sldLayoutId id="2147483687" r:id="rId11"/>
    <p:sldLayoutId id="2147483690" r:id="rId12"/>
    <p:sldLayoutId id="2147483691" r:id="rId13"/>
    <p:sldLayoutId id="2147483692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8" r:id="rId21"/>
    <p:sldLayoutId id="2147483689" r:id="rId22"/>
    <p:sldLayoutId id="2147483693" r:id="rId2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200" b="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EF3BC0D-1573-BBFC-8006-61DA81BE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296" y="3752796"/>
            <a:ext cx="8284042" cy="1162724"/>
          </a:xfrm>
        </p:spPr>
        <p:txBody>
          <a:bodyPr/>
          <a:lstStyle/>
          <a:p>
            <a:r>
              <a:rPr lang="fr-FR" sz="3400" dirty="0">
                <a:solidFill>
                  <a:schemeClr val="accent5">
                    <a:lumMod val="75000"/>
                  </a:schemeClr>
                </a:solidFill>
              </a:rPr>
              <a:t>mesures des Microcapteurs : Modèles de Correction et Cartographie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3021B9-CAAE-97BA-999F-56110AE41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Racha Amina Djaghloul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3AE27A-6867-4016-2CF0-44D651E17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0695 74 36 23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91FC84-04BD-B82A-D31F-9151D0D0F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Alternante – Data scientist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542E71-F9B5-3D44-09EE-1982BD5F9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3008" y="5417528"/>
            <a:ext cx="2099699" cy="232684"/>
          </a:xfrm>
        </p:spPr>
        <p:txBody>
          <a:bodyPr/>
          <a:lstStyle/>
          <a:p>
            <a:r>
              <a:rPr lang="fr-FR" dirty="0"/>
              <a:t>racha-amina.djaghloul@atmosud.org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307B60-362C-6E78-D84D-7730E3CC86DD}"/>
              </a:ext>
            </a:extLst>
          </p:cNvPr>
          <p:cNvSpPr txBox="1"/>
          <p:nvPr/>
        </p:nvSpPr>
        <p:spPr>
          <a:xfrm>
            <a:off x="3315002" y="5188259"/>
            <a:ext cx="35080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>
                <a:solidFill>
                  <a:srgbClr val="245AA6"/>
                </a:solidFill>
              </a:rPr>
              <a:t> 25 septembre 2023 - 27 septembre</a:t>
            </a:r>
            <a:r>
              <a:rPr lang="fr-FR" sz="13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300" dirty="0">
                <a:solidFill>
                  <a:srgbClr val="245AA6"/>
                </a:solidFill>
              </a:rPr>
              <a:t>2024.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F30FD1-641B-769F-C002-6323542CE7F7}"/>
              </a:ext>
            </a:extLst>
          </p:cNvPr>
          <p:cNvSpPr txBox="1"/>
          <p:nvPr/>
        </p:nvSpPr>
        <p:spPr>
          <a:xfrm>
            <a:off x="349354" y="5929471"/>
            <a:ext cx="40735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 dirty="0">
                <a:solidFill>
                  <a:srgbClr val="245AA6"/>
                </a:solidFill>
                <a:latin typeface="Calibri bold" panose="020F0702030404030204" pitchFamily="34" charset="0"/>
              </a:rPr>
              <a:t>Maitre de l’alternance : </a:t>
            </a:r>
            <a:r>
              <a:rPr lang="fr-FR" sz="1300" dirty="0">
                <a:solidFill>
                  <a:srgbClr val="245AA6"/>
                </a:solidFill>
              </a:rPr>
              <a:t>Monsieur Morgan Jacquinot, Ingénieur d’études et modélisation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71D9DF-7660-10E3-5EDA-FC890BD0DE76}"/>
              </a:ext>
            </a:extLst>
          </p:cNvPr>
          <p:cNvSpPr txBox="1"/>
          <p:nvPr/>
        </p:nvSpPr>
        <p:spPr>
          <a:xfrm>
            <a:off x="5302896" y="5935013"/>
            <a:ext cx="41492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 dirty="0">
                <a:solidFill>
                  <a:srgbClr val="245AA6"/>
                </a:solidFill>
                <a:latin typeface="Calibri bold" panose="020F0702030404030204" pitchFamily="34" charset="0"/>
              </a:rPr>
              <a:t>Référant de l’alternance : </a:t>
            </a:r>
            <a:r>
              <a:rPr lang="fr-FR" sz="1300" dirty="0">
                <a:solidFill>
                  <a:srgbClr val="245AA6"/>
                </a:solidFill>
              </a:rPr>
              <a:t>Monsieur Pierre PUDLO, Enseignant chercheur </a:t>
            </a:r>
          </a:p>
        </p:txBody>
      </p:sp>
      <p:pic>
        <p:nvPicPr>
          <p:cNvPr id="9" name="Image 8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CE161DE-ED43-BC09-A979-9242869DB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23930" cy="104957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9E4BCA-E014-EBDB-E617-D4EA2C2BDCC2}"/>
              </a:ext>
            </a:extLst>
          </p:cNvPr>
          <p:cNvSpPr txBox="1"/>
          <p:nvPr/>
        </p:nvSpPr>
        <p:spPr>
          <a:xfrm>
            <a:off x="2529910" y="5434480"/>
            <a:ext cx="49903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>
                <a:solidFill>
                  <a:srgbClr val="245AA6"/>
                </a:solidFill>
              </a:rPr>
              <a:t> Master mathématiques appliquées, statistiques parcours Data Science </a:t>
            </a:r>
          </a:p>
        </p:txBody>
      </p:sp>
    </p:spTree>
    <p:extLst>
      <p:ext uri="{BB962C8B-B14F-4D97-AF65-F5344CB8AC3E}">
        <p14:creationId xmlns:p14="http://schemas.microsoft.com/office/powerpoint/2010/main" val="44159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7BE290-BB17-FFDF-40C6-113BAFF8A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2" y="1719962"/>
            <a:ext cx="5663617" cy="458705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20" y="281763"/>
            <a:ext cx="8749858" cy="568843"/>
          </a:xfrm>
        </p:spPr>
        <p:txBody>
          <a:bodyPr/>
          <a:lstStyle/>
          <a:p>
            <a:r>
              <a:rPr lang="fr-FR" sz="3700" dirty="0"/>
              <a:t>Méthode de correction des données – Etape 2 </a:t>
            </a:r>
          </a:p>
        </p:txBody>
      </p:sp>
      <p:pic>
        <p:nvPicPr>
          <p:cNvPr id="38" name="Espace réservé pour une image  37" descr="Une image contenant carte, texte, atlas">
            <a:extLst>
              <a:ext uri="{FF2B5EF4-FFF2-40B4-BE49-F238E27FC236}">
                <a16:creationId xmlns:a16="http://schemas.microsoft.com/office/drawing/2014/main" id="{EC817634-64B2-98DA-4E4D-265A2D0DFE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2480" y="2307719"/>
            <a:ext cx="6127236" cy="3077174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2480D6-6398-39C9-381A-013CDA552A73}"/>
              </a:ext>
            </a:extLst>
          </p:cNvPr>
          <p:cNvSpPr txBox="1">
            <a:spLocks/>
          </p:cNvSpPr>
          <p:nvPr/>
        </p:nvSpPr>
        <p:spPr>
          <a:xfrm>
            <a:off x="389022" y="2307719"/>
            <a:ext cx="5332342" cy="4032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/>
              <a:t>Il est donc nécessaire d'évaluer si cette correction basée sur une comparaison d’un couple capteur/station est applicable sur les capteurs déployés.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/>
              <a:t>Calcul de la 2</a:t>
            </a:r>
            <a:r>
              <a:rPr lang="fr-FR" b="1" baseline="30000" dirty="0"/>
              <a:t>ème</a:t>
            </a:r>
            <a:r>
              <a:rPr lang="fr-FR" b="1" dirty="0"/>
              <a:t> correction :</a:t>
            </a:r>
          </a:p>
          <a:p>
            <a:pPr algn="just"/>
            <a:r>
              <a:rPr lang="fr-FR" dirty="0"/>
              <a:t>- Calculer le ratio moyen des erreurs horaires sur 1h,6h,12h et 24h entre les mesures du couple micro-capteur/station de référence</a:t>
            </a:r>
          </a:p>
          <a:p>
            <a:pPr algn="just"/>
            <a:r>
              <a:rPr lang="fr-FR" dirty="0"/>
              <a:t>- Appliquer ces ratios aux autres capteurs déployés.</a:t>
            </a:r>
          </a:p>
          <a:p>
            <a:pPr algn="just"/>
            <a:r>
              <a:rPr lang="fr-FR" dirty="0"/>
              <a:t>- Calculer les scores RMSE après cette correction</a:t>
            </a:r>
            <a:endParaRPr lang="fr-FR" sz="1600" dirty="0"/>
          </a:p>
          <a:p>
            <a:pPr algn="just"/>
            <a:endParaRPr lang="fr-FR" sz="1600" dirty="0"/>
          </a:p>
          <a:p>
            <a:pPr algn="just"/>
            <a:r>
              <a:rPr lang="fr-FR" b="1" dirty="0">
                <a:solidFill>
                  <a:srgbClr val="FFC000"/>
                </a:solidFill>
              </a:rPr>
              <a:t>Remarque  : </a:t>
            </a:r>
            <a:r>
              <a:rPr lang="fr-FR" dirty="0"/>
              <a:t>La 2</a:t>
            </a:r>
            <a:r>
              <a:rPr lang="fr-FR" baseline="30000" dirty="0"/>
              <a:t>ème</a:t>
            </a:r>
            <a:r>
              <a:rPr lang="fr-FR" dirty="0"/>
              <a:t> correction est appliquée sur les données corrigées après correction 1.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BC6639-2335-D4F0-4C4C-F7306504B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920" y="1095237"/>
            <a:ext cx="11448400" cy="581249"/>
          </a:xfrm>
        </p:spPr>
        <p:txBody>
          <a:bodyPr/>
          <a:lstStyle/>
          <a:p>
            <a:r>
              <a:rPr lang="fr-FR" dirty="0">
                <a:solidFill>
                  <a:srgbClr val="00B0F0"/>
                </a:solidFill>
              </a:rPr>
              <a:t>Méthode de correction : </a:t>
            </a:r>
            <a:r>
              <a:rPr lang="fr-FR" dirty="0"/>
              <a:t>L'objectif est de pouvoir corriger au fil de l’eau les mesures des microcapteurs à partir d’un couple microcapteur/station de référence.</a:t>
            </a:r>
          </a:p>
          <a:p>
            <a:endParaRPr lang="fr-FR" dirty="0">
              <a:solidFill>
                <a:srgbClr val="00B0F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95A9E0-2B5C-48E9-B048-CC7D7CA12D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2221" y="118898"/>
            <a:ext cx="3452779" cy="85527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354ACF1B-FA9F-2400-F868-DB7B850AEC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721364" y="5425799"/>
            <a:ext cx="6278352" cy="3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b="1" i="1" dirty="0">
                <a:solidFill>
                  <a:srgbClr val="245AA6"/>
                </a:solidFill>
                <a:latin typeface="+mn-lt"/>
              </a:rPr>
              <a:t>Localisation de l’ensemble des couples micro-capteur/station étudiés.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79FD15-BF56-BDD3-125A-97A192CFB3F0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67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C8D6BEC-5753-F111-F065-51B07B7E3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Résultats de la deuxième correction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1584B23-C76D-134D-8173-A44826CF88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9293" y="1209490"/>
            <a:ext cx="3608154" cy="281259"/>
          </a:xfrm>
        </p:spPr>
        <p:txBody>
          <a:bodyPr/>
          <a:lstStyle/>
          <a:p>
            <a:r>
              <a:rPr lang="fr-FR" sz="1800" b="1" i="0" dirty="0">
                <a:solidFill>
                  <a:srgbClr val="00B0F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Aix Art comme station de référence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D3FC4E4-C26F-25A2-1436-DDB785BA61BC}"/>
              </a:ext>
            </a:extLst>
          </p:cNvPr>
          <p:cNvSpPr txBox="1"/>
          <p:nvPr/>
        </p:nvSpPr>
        <p:spPr>
          <a:xfrm>
            <a:off x="255920" y="1636328"/>
            <a:ext cx="5412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500" b="1" dirty="0">
                <a:solidFill>
                  <a:srgbClr val="245AA6"/>
                </a:solidFill>
                <a:latin typeface="+mj-lt"/>
              </a:rPr>
              <a:t>Analyse des résultats : </a:t>
            </a:r>
          </a:p>
          <a:p>
            <a:pPr algn="just"/>
            <a:endParaRPr lang="fr-FR" sz="15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  <a:latin typeface="+mj-lt"/>
              </a:rPr>
              <a:t>On remarque une amélioration des RMSE </a:t>
            </a:r>
            <a:r>
              <a:rPr lang="fr-FR" sz="1500" b="1" dirty="0">
                <a:solidFill>
                  <a:srgbClr val="245AA6"/>
                </a:solidFill>
                <a:latin typeface="+mj-lt"/>
              </a:rPr>
              <a:t>par rapport à la correction 1 </a:t>
            </a:r>
            <a:r>
              <a:rPr lang="fr-FR" sz="1500" dirty="0">
                <a:solidFill>
                  <a:srgbClr val="245AA6"/>
                </a:solidFill>
                <a:latin typeface="+mj-lt"/>
              </a:rPr>
              <a:t>pour les villes suivantes :</a:t>
            </a:r>
          </a:p>
          <a:p>
            <a:pPr algn="just"/>
            <a:r>
              <a:rPr lang="fr-FR" sz="1500" dirty="0">
                <a:solidFill>
                  <a:srgbClr val="245AA6"/>
                </a:solidFill>
                <a:latin typeface="+mj-lt"/>
              </a:rPr>
              <a:t>             - Marseille : 22 %</a:t>
            </a:r>
          </a:p>
          <a:p>
            <a:pPr algn="just"/>
            <a:r>
              <a:rPr lang="fr-FR" sz="1500" dirty="0">
                <a:solidFill>
                  <a:srgbClr val="245AA6"/>
                </a:solidFill>
                <a:latin typeface="+mj-lt"/>
              </a:rPr>
              <a:t>             - Salon : 16 %</a:t>
            </a:r>
          </a:p>
          <a:p>
            <a:pPr algn="just"/>
            <a:r>
              <a:rPr lang="fr-FR" sz="1500" dirty="0">
                <a:solidFill>
                  <a:srgbClr val="245AA6"/>
                </a:solidFill>
                <a:latin typeface="+mj-lt"/>
              </a:rPr>
              <a:t>             - Marignane : 8%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500" dirty="0">
              <a:solidFill>
                <a:srgbClr val="245AA6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  <a:latin typeface="+mj-lt"/>
              </a:rPr>
              <a:t>En utilisant le couple d’Aix, on dégrade les scores à Nice et légèrement à Toulon.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500" dirty="0">
              <a:solidFill>
                <a:srgbClr val="245AA6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  <a:latin typeface="+mj-lt"/>
              </a:rPr>
              <a:t>La correction 2 calculée à partir d’Aix permettrait donc d’</a:t>
            </a:r>
            <a:r>
              <a:rPr lang="fr-FR" sz="1500" b="1" dirty="0">
                <a:solidFill>
                  <a:srgbClr val="245AA6"/>
                </a:solidFill>
                <a:latin typeface="+mj-lt"/>
              </a:rPr>
              <a:t>améliorer les données d’un groupe de micro-capteurs déployés dans la zone géographique entre Salon et Marseille</a:t>
            </a:r>
            <a:r>
              <a:rPr lang="fr-FR" sz="1500" dirty="0">
                <a:solidFill>
                  <a:srgbClr val="245AA6"/>
                </a:solidFill>
                <a:latin typeface="+mj-lt"/>
              </a:rPr>
              <a:t> entre 8% et 22% par rapport à la 1</a:t>
            </a:r>
            <a:r>
              <a:rPr lang="fr-FR" sz="1500" baseline="30000" dirty="0">
                <a:solidFill>
                  <a:srgbClr val="245AA6"/>
                </a:solidFill>
                <a:latin typeface="+mj-lt"/>
              </a:rPr>
              <a:t>ère</a:t>
            </a:r>
            <a:r>
              <a:rPr lang="fr-FR" sz="1500" dirty="0">
                <a:solidFill>
                  <a:srgbClr val="245AA6"/>
                </a:solidFill>
                <a:latin typeface="+mj-lt"/>
              </a:rPr>
              <a:t>  correction.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500" dirty="0">
              <a:solidFill>
                <a:srgbClr val="245AA6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  <a:latin typeface="+mj-lt"/>
              </a:rPr>
              <a:t>L’utilisation des stations de référence de Marseille et Marignane donne des résultats comparables.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4142F-721A-1586-67E1-6246461C4DD1}"/>
              </a:ext>
            </a:extLst>
          </p:cNvPr>
          <p:cNvSpPr txBox="1"/>
          <p:nvPr/>
        </p:nvSpPr>
        <p:spPr>
          <a:xfrm>
            <a:off x="6092778" y="5176847"/>
            <a:ext cx="57944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i="1" dirty="0">
                <a:solidFill>
                  <a:srgbClr val="245AA6"/>
                </a:solidFill>
                <a:cs typeface="Calibri bold" panose="020F0702030404030204" pitchFamily="34" charset="0"/>
              </a:rPr>
              <a:t>Evolution des scores moyens en µg/m</a:t>
            </a:r>
            <a:r>
              <a:rPr lang="fr-FR" sz="1300" b="1" i="1" baseline="30000" dirty="0">
                <a:solidFill>
                  <a:srgbClr val="245AA6"/>
                </a:solidFill>
                <a:cs typeface="Calibri bold" panose="020F0702030404030204" pitchFamily="34" charset="0"/>
              </a:rPr>
              <a:t>3</a:t>
            </a:r>
            <a:r>
              <a:rPr lang="fr-FR" sz="1300" b="1" i="1" dirty="0">
                <a:solidFill>
                  <a:srgbClr val="245AA6"/>
                </a:solidFill>
                <a:cs typeface="Calibri bold" panose="020F0702030404030204" pitchFamily="34" charset="0"/>
              </a:rPr>
              <a:t> des villes de : Salon, Marseille, Marignane.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FD3E85-FC6F-7BF1-CA50-B129645D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01" y="1184207"/>
            <a:ext cx="6469556" cy="3992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C86F6C-2036-CAE0-CF8C-4605B7462F0C}"/>
              </a:ext>
            </a:extLst>
          </p:cNvPr>
          <p:cNvSpPr/>
          <p:nvPr/>
        </p:nvSpPr>
        <p:spPr>
          <a:xfrm>
            <a:off x="2184978" y="5883645"/>
            <a:ext cx="7744114" cy="5156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La correction retenue liée au couple de référence est un ratio moyen sur 24h.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0C6391-3252-3750-75E7-912A2DAD9875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815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7BE290-BB17-FFDF-40C6-113BAFF8A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2" y="1719962"/>
            <a:ext cx="5663617" cy="458705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19" y="281763"/>
            <a:ext cx="11804535" cy="568843"/>
          </a:xfrm>
        </p:spPr>
        <p:txBody>
          <a:bodyPr/>
          <a:lstStyle/>
          <a:p>
            <a:r>
              <a:rPr lang="fr-FR" dirty="0"/>
              <a:t>Résultats après les deux corrections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91434B-0207-3EAA-14CF-F34CE4E2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918" y="1712493"/>
            <a:ext cx="5276663" cy="45945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remarque une amélioration considérable des RMSE </a:t>
            </a:r>
            <a:r>
              <a:rPr lang="fr-FR" b="1" dirty="0"/>
              <a:t>entre les données brutes et les données corrigées </a:t>
            </a:r>
            <a:r>
              <a:rPr lang="fr-FR" dirty="0"/>
              <a:t>avec les deux méthodes de correction successives.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scores sont améliorés de :</a:t>
            </a:r>
          </a:p>
          <a:p>
            <a:r>
              <a:rPr lang="fr-FR" dirty="0"/>
              <a:t>            -  37% à Salon</a:t>
            </a:r>
          </a:p>
          <a:p>
            <a:r>
              <a:rPr lang="fr-FR" dirty="0"/>
              <a:t>            -  33% à Marseille</a:t>
            </a:r>
          </a:p>
          <a:p>
            <a:r>
              <a:rPr lang="fr-FR" dirty="0"/>
              <a:t>            -  10% à Marignane</a:t>
            </a:r>
          </a:p>
          <a:p>
            <a:r>
              <a:rPr lang="fr-FR" dirty="0"/>
              <a:t>            -  1%  à Toulon Claret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5AA6"/>
                </a:solidFill>
              </a:rPr>
              <a:t>A Toulon, l’amélioration liée au deux corrections successives est négligeables : Toulon est trop éloignée pour être corrigée par Aix.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245AA6"/>
                </a:solidFill>
              </a:rPr>
              <a:t>La correction porte donc jusqu’à 30km autour de la station de référence, de plus, la zone est météorologiquement homogène.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50ACCE-548C-DA33-24FB-D93C274F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52" y="1719962"/>
            <a:ext cx="6669602" cy="4115157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BD8F0CC-80EC-7072-49BD-538FE65B4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i="0" dirty="0">
                <a:solidFill>
                  <a:srgbClr val="00B0F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Aix Art comme station de référence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1B20C1-8D2E-817B-97B9-9B764B4340A9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0555D7-8E85-341F-BE8A-43393A44F432}"/>
              </a:ext>
            </a:extLst>
          </p:cNvPr>
          <p:cNvSpPr txBox="1"/>
          <p:nvPr/>
        </p:nvSpPr>
        <p:spPr>
          <a:xfrm>
            <a:off x="9477287" y="1695401"/>
            <a:ext cx="101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badi" panose="020B0604020104020204" pitchFamily="34" charset="0"/>
              </a:rPr>
              <a:t>(en µg/m</a:t>
            </a:r>
            <a:r>
              <a:rPr lang="fr-FR" sz="1400" baseline="30000" dirty="0">
                <a:latin typeface="Abadi" panose="020B0604020104020204" pitchFamily="34" charset="0"/>
              </a:rPr>
              <a:t>3</a:t>
            </a:r>
            <a:r>
              <a:rPr lang="fr-FR" sz="1400" dirty="0">
                <a:latin typeface="Abadi" panose="020B0604020104020204" pitchFamily="34" charset="0"/>
              </a:rPr>
              <a:t>)</a:t>
            </a:r>
            <a:endParaRPr lang="fr-FR" sz="1400" baseline="30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8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7C0625A-1BC5-42FE-EB46-216E9AF1D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Résultats après les deux corrections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5611BD-77A1-014F-236E-5F5A719674F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07" y="972526"/>
            <a:ext cx="8641633" cy="5228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C8B083-8E78-5313-923D-C08EDD326D3B}"/>
              </a:ext>
            </a:extLst>
          </p:cNvPr>
          <p:cNvSpPr/>
          <p:nvPr/>
        </p:nvSpPr>
        <p:spPr>
          <a:xfrm>
            <a:off x="144160" y="1950720"/>
            <a:ext cx="2944480" cy="2956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dirty="0"/>
              <a:t>Mesures journalières des microcapteurs brutes (en gris) et après les deux corrections successives (en bleu) versus la station de référence.</a:t>
            </a:r>
          </a:p>
          <a:p>
            <a:pPr algn="just"/>
            <a:r>
              <a:rPr lang="fr-FR" dirty="0"/>
              <a:t> </a:t>
            </a:r>
          </a:p>
          <a:p>
            <a:pPr algn="just"/>
            <a:r>
              <a:rPr lang="fr-FR" dirty="0"/>
              <a:t>Le couple de référence utilisé pour la 2éme correction est précisé entre parenthèse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716102-B455-FDFC-1503-EC3D152FA95A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2773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7BE290-BB17-FFDF-40C6-113BAFF8A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2" y="1719962"/>
            <a:ext cx="5663617" cy="458705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19" y="281763"/>
            <a:ext cx="11804535" cy="568843"/>
          </a:xfrm>
        </p:spPr>
        <p:txBody>
          <a:bodyPr/>
          <a:lstStyle/>
          <a:p>
            <a:r>
              <a:rPr lang="fr-FR" sz="4000" dirty="0"/>
              <a:t>Cartographie des données corrigées en temps réel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580AA7AE-B83B-B847-9C6E-CCFAEEA99896}"/>
              </a:ext>
            </a:extLst>
          </p:cNvPr>
          <p:cNvSpPr txBox="1">
            <a:spLocks/>
          </p:cNvSpPr>
          <p:nvPr/>
        </p:nvSpPr>
        <p:spPr>
          <a:xfrm>
            <a:off x="389022" y="1727431"/>
            <a:ext cx="5101594" cy="45870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Contexte :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Amélioration de la cartographie horaire en PM</a:t>
            </a:r>
            <a:r>
              <a:rPr lang="fr-FR" baseline="-25000" dirty="0"/>
              <a:t>2,5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Objectif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Assimilation des mesures microcapteurs corrigées dans des cartographies horaires en temps réel.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Contraintes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Exactitude</a:t>
            </a:r>
            <a:r>
              <a:rPr lang="fr-FR" dirty="0"/>
              <a:t> aux points de mesure des stations fixes.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Fournir des cartes </a:t>
            </a:r>
            <a:r>
              <a:rPr lang="fr-FR" b="1" dirty="0"/>
              <a:t>fiables </a:t>
            </a:r>
            <a:r>
              <a:rPr lang="fr-FR" dirty="0"/>
              <a:t>et</a:t>
            </a:r>
            <a:r>
              <a:rPr lang="fr-FR" b="1" dirty="0"/>
              <a:t> sans artefacts.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Temps d’exécution rapide.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568771-37F4-396F-6099-B1A9B374AEF7}"/>
              </a:ext>
            </a:extLst>
          </p:cNvPr>
          <p:cNvSpPr txBox="1"/>
          <p:nvPr/>
        </p:nvSpPr>
        <p:spPr>
          <a:xfrm>
            <a:off x="5875552" y="5914599"/>
            <a:ext cx="56636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b="1" i="1" dirty="0">
                <a:solidFill>
                  <a:srgbClr val="245AA6"/>
                </a:solidFill>
              </a:rPr>
              <a:t>Localisation des points de mesure microcapteurs générées aléatoirement sur la carte horaire des Bouches-du-Rhône réalisée à partir des stations fixes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47FE32-97A8-3231-AEF8-30BA14544F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513" y="1214788"/>
            <a:ext cx="6719697" cy="47998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A079268-E0B0-7E48-498D-C34DAA8D0991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1982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0BE5F2-FBA9-83B2-9407-5793A74B0B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000" dirty="0"/>
              <a:t>méthodes d’interpolation utilisées</a:t>
            </a:r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9328D25-79A9-A5E6-B79B-D3A9AED3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65" y="3936136"/>
            <a:ext cx="3431492" cy="248799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C5AAD9B-5ACA-8249-90CA-867D6582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25" y="3974672"/>
            <a:ext cx="3104657" cy="236850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CF04FC7-423B-BE95-447A-458AC1AF12FC}"/>
              </a:ext>
            </a:extLst>
          </p:cNvPr>
          <p:cNvSpPr txBox="1"/>
          <p:nvPr/>
        </p:nvSpPr>
        <p:spPr>
          <a:xfrm>
            <a:off x="414670" y="1095153"/>
            <a:ext cx="315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Méthode kNN (k=8)</a:t>
            </a:r>
          </a:p>
          <a:p>
            <a:pPr algn="ctr"/>
            <a:r>
              <a:rPr lang="fr-FR" sz="1200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1,25 mins pour 100 capteurs</a:t>
            </a:r>
            <a:endParaRPr lang="fr-FR" sz="1200" b="1" dirty="0">
              <a:solidFill>
                <a:srgbClr val="265AA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1CD163D-F3EF-6AAF-ED4F-BC180EF95025}"/>
              </a:ext>
            </a:extLst>
          </p:cNvPr>
          <p:cNvSpPr txBox="1"/>
          <p:nvPr/>
        </p:nvSpPr>
        <p:spPr>
          <a:xfrm>
            <a:off x="7995165" y="987744"/>
            <a:ext cx="315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Méthode interp </a:t>
            </a:r>
          </a:p>
          <a:p>
            <a:pPr algn="ctr"/>
            <a:r>
              <a:rPr lang="fr-FR" sz="1200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 secondes pour 100 capteurs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B145946-D14C-9F8C-D907-334EABBBA149}"/>
              </a:ext>
            </a:extLst>
          </p:cNvPr>
          <p:cNvSpPr txBox="1"/>
          <p:nvPr/>
        </p:nvSpPr>
        <p:spPr>
          <a:xfrm>
            <a:off x="4258722" y="1012454"/>
            <a:ext cx="315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Méthode IDW </a:t>
            </a:r>
          </a:p>
          <a:p>
            <a:pPr algn="ctr"/>
            <a:r>
              <a:rPr lang="fr-FR" sz="1200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 minutes pour 100 capteurs</a:t>
            </a:r>
            <a:endParaRPr lang="fr-FR" sz="1200" b="1" dirty="0">
              <a:solidFill>
                <a:srgbClr val="265AA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, carte, atlas&#10;&#10;Description générée automatiquement">
            <a:extLst>
              <a:ext uri="{FF2B5EF4-FFF2-40B4-BE49-F238E27FC236}">
                <a16:creationId xmlns:a16="http://schemas.microsoft.com/office/drawing/2014/main" id="{31D16EC8-DAAE-8D95-7780-9C2B0C7988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812" y="1612106"/>
            <a:ext cx="3376975" cy="2411708"/>
          </a:xfrm>
          <a:prstGeom prst="rect">
            <a:avLst/>
          </a:prstGeom>
        </p:spPr>
      </p:pic>
      <p:pic>
        <p:nvPicPr>
          <p:cNvPr id="6" name="Image 5" descr="Une image contenant texte, carte, capture d’écran, atlas&#10;&#10;Description générée automatiquement">
            <a:extLst>
              <a:ext uri="{FF2B5EF4-FFF2-40B4-BE49-F238E27FC236}">
                <a16:creationId xmlns:a16="http://schemas.microsoft.com/office/drawing/2014/main" id="{72DC8FA4-0C3B-CEE2-AAA3-D676C555020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51" y="1648102"/>
            <a:ext cx="3326572" cy="2375712"/>
          </a:xfrm>
          <a:prstGeom prst="rect">
            <a:avLst/>
          </a:prstGeom>
        </p:spPr>
      </p:pic>
      <p:pic>
        <p:nvPicPr>
          <p:cNvPr id="8" name="Image 7" descr="Une image contenant text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D8C2A3A8-5668-49E1-E92C-02A1DCA84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9" y="3974672"/>
            <a:ext cx="3126446" cy="24109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76E03C-D0AB-2C28-18A3-3FAE0073EC0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693" y="1618523"/>
            <a:ext cx="3359849" cy="239991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498A323-CD77-0986-91AF-8CA8F929E6B5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1494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texte 15">
            <a:extLst>
              <a:ext uri="{FF2B5EF4-FFF2-40B4-BE49-F238E27FC236}">
                <a16:creationId xmlns:a16="http://schemas.microsoft.com/office/drawing/2014/main" id="{88CC5354-8555-DD0B-CDD4-3F4C2EBE7F28}"/>
              </a:ext>
            </a:extLst>
          </p:cNvPr>
          <p:cNvSpPr txBox="1">
            <a:spLocks/>
          </p:cNvSpPr>
          <p:nvPr/>
        </p:nvSpPr>
        <p:spPr>
          <a:xfrm>
            <a:off x="255920" y="1310640"/>
            <a:ext cx="6033043" cy="4653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La qualité de la 1ère correction est liée au </a:t>
            </a:r>
            <a:r>
              <a:rPr lang="fr-FR" sz="1600" b="1" dirty="0">
                <a:solidFill>
                  <a:srgbClr val="245AA6"/>
                </a:solidFill>
              </a:rPr>
              <a:t>choix de la période QA/QC </a:t>
            </a:r>
            <a:r>
              <a:rPr lang="fr-FR" sz="1600" dirty="0">
                <a:solidFill>
                  <a:srgbClr val="245AA6"/>
                </a:solidFill>
              </a:rPr>
              <a:t>(Période hivernale).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La correction retenue liée au couple de référence est un </a:t>
            </a:r>
            <a:r>
              <a:rPr lang="fr-FR" sz="1600" b="1" dirty="0">
                <a:solidFill>
                  <a:srgbClr val="245AA6"/>
                </a:solidFill>
              </a:rPr>
              <a:t>ratio moyen sur 24h</a:t>
            </a:r>
            <a:r>
              <a:rPr lang="fr-FR" sz="1600" dirty="0">
                <a:solidFill>
                  <a:srgbClr val="245AA6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245AA6"/>
                </a:solidFill>
              </a:rPr>
              <a:t>La distance maximale d’application </a:t>
            </a:r>
            <a:r>
              <a:rPr lang="fr-FR" sz="1600" dirty="0">
                <a:solidFill>
                  <a:srgbClr val="245AA6"/>
                </a:solidFill>
              </a:rPr>
              <a:t>de la correction </a:t>
            </a:r>
            <a:r>
              <a:rPr lang="fr-FR" sz="1600" u="sng" dirty="0">
                <a:solidFill>
                  <a:srgbClr val="245AA6"/>
                </a:solidFill>
              </a:rPr>
              <a:t>est limitée </a:t>
            </a:r>
            <a:r>
              <a:rPr lang="fr-FR" sz="1600" dirty="0">
                <a:solidFill>
                  <a:srgbClr val="245AA6"/>
                </a:solidFill>
              </a:rPr>
              <a:t>(</a:t>
            </a:r>
            <a:r>
              <a:rPr lang="fr-FR" sz="1600" dirty="0">
                <a:solidFill>
                  <a:srgbClr val="00B0F0"/>
                </a:solidFill>
              </a:rPr>
              <a:t>ex. Toulon ne peut pas être corrigé à partir d’Aix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  <a:endParaRPr lang="fr-FR" sz="16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L’amélioration après les deux corrections successives est comprise entre </a:t>
            </a:r>
            <a:r>
              <a:rPr lang="fr-FR" sz="1600" b="1" dirty="0">
                <a:solidFill>
                  <a:srgbClr val="245AA6"/>
                </a:solidFill>
              </a:rPr>
              <a:t>10% et 37% </a:t>
            </a:r>
            <a:r>
              <a:rPr lang="fr-FR" sz="1600" dirty="0">
                <a:solidFill>
                  <a:srgbClr val="245AA6"/>
                </a:solidFill>
              </a:rPr>
              <a:t>par rapport aux données brutes.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Ces résultats montrent qu’un ensemble de microcapteurs déployés dans une ville ou sa périphérie peuvent être raisonnablement corrigés à partir du </a:t>
            </a:r>
            <a:r>
              <a:rPr lang="fr-FR" sz="1600" b="1" dirty="0">
                <a:solidFill>
                  <a:srgbClr val="245AA6"/>
                </a:solidFill>
              </a:rPr>
              <a:t>couple micro-capteur/station de référence </a:t>
            </a:r>
            <a:r>
              <a:rPr lang="fr-FR" sz="1600" dirty="0">
                <a:solidFill>
                  <a:srgbClr val="245AA6"/>
                </a:solidFill>
              </a:rPr>
              <a:t>situé à moins de </a:t>
            </a:r>
            <a:r>
              <a:rPr lang="fr-FR" sz="1600" b="1" dirty="0">
                <a:solidFill>
                  <a:srgbClr val="245AA6"/>
                </a:solidFill>
              </a:rPr>
              <a:t>30km</a:t>
            </a:r>
            <a:r>
              <a:rPr lang="fr-FR" sz="1600" dirty="0">
                <a:solidFill>
                  <a:srgbClr val="245AA6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Les zones de représentativité de ces couples de référence sont aussi à définir en fonction de </a:t>
            </a:r>
            <a:r>
              <a:rPr lang="fr-FR" sz="1600" b="1" dirty="0">
                <a:solidFill>
                  <a:srgbClr val="245AA6"/>
                </a:solidFill>
              </a:rPr>
              <a:t>zones météorologiques</a:t>
            </a:r>
            <a:r>
              <a:rPr lang="fr-FR" sz="1600" dirty="0">
                <a:solidFill>
                  <a:srgbClr val="245AA6"/>
                </a:solidFill>
              </a:rPr>
              <a:t> et de la nature des particules dans l’air ambiant.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5AA6"/>
                </a:solidFill>
              </a:rPr>
              <a:t>La méthode d’interpolation retenue est la méthode d’interpolation bivariée.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245AA6"/>
              </a:solidFill>
            </a:endParaRPr>
          </a:p>
        </p:txBody>
      </p:sp>
      <p:sp>
        <p:nvSpPr>
          <p:cNvPr id="3" name="Espace réservé du texte 15">
            <a:extLst>
              <a:ext uri="{FF2B5EF4-FFF2-40B4-BE49-F238E27FC236}">
                <a16:creationId xmlns:a16="http://schemas.microsoft.com/office/drawing/2014/main" id="{703226A8-EE52-6FAA-1CAD-7C6B4AC27F54}"/>
              </a:ext>
            </a:extLst>
          </p:cNvPr>
          <p:cNvSpPr txBox="1">
            <a:spLocks/>
          </p:cNvSpPr>
          <p:nvPr/>
        </p:nvSpPr>
        <p:spPr>
          <a:xfrm>
            <a:off x="6703680" y="1300480"/>
            <a:ext cx="5232400" cy="49155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245AA6"/>
                </a:solidFill>
              </a:rPr>
              <a:t>Durant mon alternance chez AtmoSud, j'ai eu l'opportunité de me former et de maîtriser plusieurs logiciels et outils techniques essentiels pour le projet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u="sng" dirty="0">
                <a:solidFill>
                  <a:srgbClr val="245AA6"/>
                </a:solidFill>
              </a:rPr>
              <a:t>Gestion de BDD 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b="1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u="sng" dirty="0">
                <a:solidFill>
                  <a:srgbClr val="245AA6"/>
                </a:solidFill>
              </a:rPr>
              <a:t>Visualisation des données(géospatiales, en temps réel, données big data):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u="sng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u="sng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600" u="sng" dirty="0">
              <a:solidFill>
                <a:srgbClr val="245AA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u="sng" dirty="0">
                <a:solidFill>
                  <a:srgbClr val="245AA6"/>
                </a:solidFill>
              </a:rPr>
              <a:t>Analyse et traitement des données :</a:t>
            </a:r>
          </a:p>
        </p:txBody>
      </p:sp>
      <p:pic>
        <p:nvPicPr>
          <p:cNvPr id="6" name="Image 5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776F713D-2C4A-D324-7D63-31C4887CFA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991" y="2389884"/>
            <a:ext cx="1026795" cy="1139952"/>
          </a:xfrm>
          <a:prstGeom prst="rect">
            <a:avLst/>
          </a:prstGeom>
        </p:spPr>
      </p:pic>
      <p:pic>
        <p:nvPicPr>
          <p:cNvPr id="10" name="Image 9" descr="Une image contenant logo, Graphique, Police, conception&#10;&#10;Description générée automatiquement">
            <a:extLst>
              <a:ext uri="{FF2B5EF4-FFF2-40B4-BE49-F238E27FC236}">
                <a16:creationId xmlns:a16="http://schemas.microsoft.com/office/drawing/2014/main" id="{8C140048-8188-0044-C8F5-2D2560A54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304" y="2451291"/>
            <a:ext cx="1114422" cy="1114422"/>
          </a:xfrm>
          <a:prstGeom prst="rect">
            <a:avLst/>
          </a:prstGeom>
        </p:spPr>
      </p:pic>
      <p:pic>
        <p:nvPicPr>
          <p:cNvPr id="12" name="Image 11" descr="Une image contenant Graphique, graphisme, Police, clipart&#10;&#10;Description générée automatiquement">
            <a:extLst>
              <a:ext uri="{FF2B5EF4-FFF2-40B4-BE49-F238E27FC236}">
                <a16:creationId xmlns:a16="http://schemas.microsoft.com/office/drawing/2014/main" id="{043F492F-5306-63DA-06C7-D2392A98132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317" y="4063075"/>
            <a:ext cx="835850" cy="855413"/>
          </a:xfrm>
          <a:prstGeom prst="rect">
            <a:avLst/>
          </a:prstGeom>
        </p:spPr>
      </p:pic>
      <p:pic>
        <p:nvPicPr>
          <p:cNvPr id="15" name="Image 14" descr="Une image contenant Graphique, capture d’écran, Caractère coloré, Police&#10;&#10;Description générée automatiquement">
            <a:extLst>
              <a:ext uri="{FF2B5EF4-FFF2-40B4-BE49-F238E27FC236}">
                <a16:creationId xmlns:a16="http://schemas.microsoft.com/office/drawing/2014/main" id="{65FE36A4-5754-DD66-0130-C8188882755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7884" y="4277668"/>
            <a:ext cx="1673143" cy="438857"/>
          </a:xfrm>
          <a:prstGeom prst="rect">
            <a:avLst/>
          </a:prstGeom>
        </p:spPr>
      </p:pic>
      <p:pic>
        <p:nvPicPr>
          <p:cNvPr id="17" name="Image 16" descr="Une image contenant clipart, Graphique, Police, conception&#10;&#10;Description générée automatiquement">
            <a:extLst>
              <a:ext uri="{FF2B5EF4-FFF2-40B4-BE49-F238E27FC236}">
                <a16:creationId xmlns:a16="http://schemas.microsoft.com/office/drawing/2014/main" id="{CCA66F76-5761-65D9-8F27-FDD6F041A47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535" y="5636198"/>
            <a:ext cx="1052513" cy="592646"/>
          </a:xfrm>
          <a:prstGeom prst="rect">
            <a:avLst/>
          </a:prstGeom>
        </p:spPr>
      </p:pic>
      <p:pic>
        <p:nvPicPr>
          <p:cNvPr id="19" name="Image 1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AF780F5-3CE5-98BD-8C23-40A19B5CCC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860" y="5698408"/>
            <a:ext cx="1269841" cy="445714"/>
          </a:xfrm>
          <a:prstGeom prst="rect">
            <a:avLst/>
          </a:prstGeom>
        </p:spPr>
      </p:pic>
      <p:pic>
        <p:nvPicPr>
          <p:cNvPr id="21" name="Image 20" descr="Une image contenant Police, logo, texte, Graphique&#10;&#10;Description générée automatiquement">
            <a:extLst>
              <a:ext uri="{FF2B5EF4-FFF2-40B4-BE49-F238E27FC236}">
                <a16:creationId xmlns:a16="http://schemas.microsoft.com/office/drawing/2014/main" id="{6E37E19E-A88E-B938-00DE-2889CD1C30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1418" y="5629912"/>
            <a:ext cx="914400" cy="5143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A79DFB-4B3E-8DD3-F4C4-7E632B7C3A1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085" y="4308515"/>
            <a:ext cx="1072515" cy="38481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56AC894-C420-91E4-79C0-1CD8B73B609A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4485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329" y="2447353"/>
            <a:ext cx="9211342" cy="1963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7333"/>
              </a:lnSpc>
              <a:spcBef>
                <a:spcPct val="0"/>
              </a:spcBef>
            </a:pPr>
            <a:r>
              <a:rPr lang="en-US" sz="9600" cap="small" dirty="0">
                <a:solidFill>
                  <a:srgbClr val="245AA6"/>
                </a:solidFill>
                <a:latin typeface="Calibri bold" panose="020F0702030404030204" pitchFamily="34" charset="0"/>
              </a:rPr>
              <a:t>Merci pour votre attention 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DF4052-E219-19FF-8D6D-B58B217CD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20" y="281763"/>
            <a:ext cx="11783680" cy="568843"/>
          </a:xfrm>
        </p:spPr>
        <p:txBody>
          <a:bodyPr/>
          <a:lstStyle/>
          <a:p>
            <a:r>
              <a:rPr lang="fr-FR" dirty="0"/>
              <a:t>Annexe 1 - Les données horaires des stations de référence</a:t>
            </a:r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5B8A1E3-5794-D8B5-2433-C2F428D0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37" y="1191260"/>
            <a:ext cx="6321171" cy="50855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0EEB6D-98C7-1864-8C50-66C796D2402B}"/>
              </a:ext>
            </a:extLst>
          </p:cNvPr>
          <p:cNvSpPr/>
          <p:nvPr/>
        </p:nvSpPr>
        <p:spPr>
          <a:xfrm>
            <a:off x="1044192" y="2519680"/>
            <a:ext cx="2826768" cy="1686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dirty="0"/>
              <a:t>Mesures horaires des microcapteurs brutes (en gris) et après la première correction (en bleu) versus la station de référence.</a:t>
            </a:r>
          </a:p>
        </p:txBody>
      </p:sp>
    </p:spTree>
    <p:extLst>
      <p:ext uri="{BB962C8B-B14F-4D97-AF65-F5344CB8AC3E}">
        <p14:creationId xmlns:p14="http://schemas.microsoft.com/office/powerpoint/2010/main" val="1281089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7BE290-BB17-FFDF-40C6-113BAFF8A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2" y="1719962"/>
            <a:ext cx="5663617" cy="458705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19" y="281763"/>
            <a:ext cx="12032933" cy="568843"/>
          </a:xfrm>
        </p:spPr>
        <p:txBody>
          <a:bodyPr/>
          <a:lstStyle/>
          <a:p>
            <a:r>
              <a:rPr lang="fr-FR" dirty="0"/>
              <a:t>Annexe 2 - Résultats après les deux corrections(Marseille)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91434B-0207-3EAA-14CF-F34CE4E24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918" y="1712493"/>
            <a:ext cx="5276663" cy="45945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remarque une amélioration considérable des RMSE </a:t>
            </a:r>
            <a:r>
              <a:rPr lang="fr-FR" b="1" dirty="0"/>
              <a:t>entre les données brutes et les données corrigées </a:t>
            </a:r>
            <a:r>
              <a:rPr lang="fr-FR" dirty="0"/>
              <a:t>avec les deux méthodes de correction successives.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scores sont améliorés de :</a:t>
            </a:r>
          </a:p>
          <a:p>
            <a:r>
              <a:rPr lang="fr-FR" dirty="0"/>
              <a:t>            -  34% à Salon</a:t>
            </a:r>
          </a:p>
          <a:p>
            <a:r>
              <a:rPr lang="fr-FR" dirty="0"/>
              <a:t>            -  5% à Aix Art</a:t>
            </a:r>
          </a:p>
          <a:p>
            <a:r>
              <a:rPr lang="fr-FR" dirty="0"/>
              <a:t>            -  6% à Marignane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245AA6"/>
                </a:solidFill>
              </a:rPr>
              <a:t>La correction porte donc jusqu’à 30km autour de la station de référence, de plus, la zone est météorologiquement homogène.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BD8F0CC-80EC-7072-49BD-538FE65B4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i="0" dirty="0">
                <a:solidFill>
                  <a:srgbClr val="00B0F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Marseille comme station de référence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D9229C-89FF-0FC0-AA00-8C5EDDC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76" y="1465084"/>
            <a:ext cx="6305124" cy="44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3780" y="458681"/>
            <a:ext cx="9387595" cy="1007620"/>
            <a:chOff x="0" y="-59928"/>
            <a:chExt cx="18775191" cy="2015239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8989"/>
              <a:ext cx="18775191" cy="61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9"/>
                </a:lnSpc>
              </a:pPr>
              <a:r>
                <a:rPr lang="en-US" sz="2000" cap="small" dirty="0">
                  <a:solidFill>
                    <a:srgbClr val="245AA6"/>
                  </a:solidFill>
                  <a:latin typeface="Calibri bold" panose="020F0702030404030204" pitchFamily="34" charset="0"/>
                </a:rPr>
                <a:t>Cible :</a:t>
              </a:r>
              <a:r>
                <a:rPr lang="en-US" sz="1791" spc="89" dirty="0">
                  <a:solidFill>
                    <a:srgbClr val="13538A"/>
                  </a:solidFill>
                  <a:latin typeface="Aileron"/>
                </a:rPr>
                <a:t> </a:t>
              </a:r>
              <a:r>
                <a:rPr lang="en-US" sz="1791" spc="89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791" spc="89" dirty="0">
                  <a:solidFill>
                    <a:srgbClr val="191919"/>
                  </a:solidFill>
                  <a:latin typeface="Aileron Bold"/>
                </a:rPr>
                <a:t>Sept 2023 – Sept 2024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9928"/>
              <a:ext cx="18775191" cy="123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6"/>
                </a:lnSpc>
              </a:pPr>
              <a:r>
                <a:rPr lang="en-US" sz="4000" cap="small" dirty="0">
                  <a:solidFill>
                    <a:srgbClr val="245AA6"/>
                  </a:solidFill>
                  <a:latin typeface="Calibri bold" panose="020F0702030404030204" pitchFamily="34" charset="0"/>
                </a:rPr>
                <a:t>Table de matières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7489" y="2722132"/>
            <a:ext cx="2824741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Contexte du projet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447" y="3378245"/>
            <a:ext cx="2735041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3"/>
              </a:lnSpc>
            </a:pPr>
            <a:r>
              <a:rPr lang="en-US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Méthode de correction des mesures microcapteurs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488" y="4269621"/>
            <a:ext cx="2735041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Cartographie des données en temps réel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489" y="5153069"/>
            <a:ext cx="2735041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Conclusion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220" y="2058455"/>
            <a:ext cx="1729497" cy="28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400" cap="small" dirty="0">
                <a:solidFill>
                  <a:srgbClr val="245AA6"/>
                </a:solidFill>
                <a:latin typeface="Calibri bold" panose="020F0702030404030204" pitchFamily="34" charset="0"/>
              </a:rPr>
              <a:t>CHAPITRES</a:t>
            </a:r>
            <a:r>
              <a:rPr lang="en-US" sz="2400" spc="80" dirty="0">
                <a:solidFill>
                  <a:srgbClr val="191919"/>
                </a:solidFill>
                <a:latin typeface="Aileron Ultra-Bold"/>
              </a:rPr>
              <a:t>      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917190" y="4923790"/>
            <a:ext cx="8608060" cy="635000"/>
          </a:xfrm>
          <a:prstGeom prst="rect">
            <a:avLst/>
          </a:prstGeom>
          <a:solidFill>
            <a:srgbClr val="403F3F">
              <a:alpha val="29804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AutoShape 17"/>
          <p:cNvSpPr/>
          <p:nvPr/>
        </p:nvSpPr>
        <p:spPr>
          <a:xfrm>
            <a:off x="2917190" y="4130040"/>
            <a:ext cx="8608060" cy="635000"/>
          </a:xfrm>
          <a:prstGeom prst="rect">
            <a:avLst/>
          </a:prstGeom>
          <a:solidFill>
            <a:srgbClr val="827F7F">
              <a:alpha val="29804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>
            <a:off x="2917190" y="3342640"/>
            <a:ext cx="8608060" cy="635000"/>
          </a:xfrm>
          <a:prstGeom prst="rect">
            <a:avLst/>
          </a:prstGeom>
          <a:solidFill>
            <a:srgbClr val="BDBABA">
              <a:alpha val="29804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2917190" y="2551640"/>
            <a:ext cx="8608060" cy="635000"/>
          </a:xfrm>
          <a:prstGeom prst="rect">
            <a:avLst/>
          </a:prstGeom>
          <a:solidFill>
            <a:srgbClr val="E8E4E4">
              <a:alpha val="29804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>
            <a:off x="3082231" y="2709444"/>
            <a:ext cx="2652859" cy="319393"/>
          </a:xfrm>
          <a:prstGeom prst="rect">
            <a:avLst/>
          </a:prstGeom>
          <a:solidFill>
            <a:srgbClr val="21B3E8"/>
          </a:solidFill>
        </p:spPr>
        <p:txBody>
          <a:bodyPr/>
          <a:lstStyle/>
          <a:p>
            <a:endParaRPr lang="fr-FR"/>
          </a:p>
        </p:txBody>
      </p:sp>
      <p:sp>
        <p:nvSpPr>
          <p:cNvPr id="21" name="AutoShape 21"/>
          <p:cNvSpPr/>
          <p:nvPr/>
        </p:nvSpPr>
        <p:spPr>
          <a:xfrm>
            <a:off x="3082230" y="3478349"/>
            <a:ext cx="4061520" cy="359983"/>
          </a:xfrm>
          <a:prstGeom prst="rect">
            <a:avLst/>
          </a:prstGeom>
          <a:solidFill>
            <a:srgbClr val="2778AD"/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AutoShape 22"/>
          <p:cNvSpPr/>
          <p:nvPr/>
        </p:nvSpPr>
        <p:spPr>
          <a:xfrm>
            <a:off x="6391903" y="4259245"/>
            <a:ext cx="2721820" cy="37842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fr-FR"/>
          </a:p>
        </p:txBody>
      </p:sp>
      <p:sp>
        <p:nvSpPr>
          <p:cNvPr id="23" name="AutoShape 23"/>
          <p:cNvSpPr/>
          <p:nvPr/>
        </p:nvSpPr>
        <p:spPr>
          <a:xfrm>
            <a:off x="8754514" y="5055536"/>
            <a:ext cx="2669136" cy="371507"/>
          </a:xfrm>
          <a:prstGeom prst="rect">
            <a:avLst/>
          </a:prstGeom>
          <a:solidFill>
            <a:srgbClr val="0B3152"/>
          </a:solidFill>
        </p:spPr>
        <p:txBody>
          <a:bodyPr/>
          <a:lstStyle/>
          <a:p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FEF76B1-B04C-BEFB-DEDF-ADA617477720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DF4052-E219-19FF-8D6D-B58B217CD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920" y="281763"/>
            <a:ext cx="11783680" cy="568843"/>
          </a:xfrm>
        </p:spPr>
        <p:txBody>
          <a:bodyPr/>
          <a:lstStyle/>
          <a:p>
            <a:r>
              <a:rPr lang="fr-FR" dirty="0"/>
              <a:t>Annexe 3 – Exemple de 50 points de mesure par « interp »</a:t>
            </a:r>
          </a:p>
          <a:p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EEB6D-98C7-1864-8C50-66C796D2402B}"/>
              </a:ext>
            </a:extLst>
          </p:cNvPr>
          <p:cNvSpPr/>
          <p:nvPr/>
        </p:nvSpPr>
        <p:spPr>
          <a:xfrm>
            <a:off x="220673" y="5609110"/>
            <a:ext cx="5677520" cy="8257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rgbClr val="245AA6"/>
                </a:solidFill>
              </a:rPr>
              <a:t>Localisation des points de mesure microcapteurs générées aléatoirement sur la carte horaire des Bouches-du-Rhône réalisée à partir des stations fixes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313F60-B933-E55E-584C-CEFDA2BE77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760" y="1248888"/>
            <a:ext cx="6104240" cy="43602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EB596A3-FE49-49C2-5D95-06333C465D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0" y="1248889"/>
            <a:ext cx="6104240" cy="43602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D3818E-C581-3B03-8DAF-790262DE3D01}"/>
              </a:ext>
            </a:extLst>
          </p:cNvPr>
          <p:cNvSpPr/>
          <p:nvPr/>
        </p:nvSpPr>
        <p:spPr>
          <a:xfrm>
            <a:off x="6337327" y="5609110"/>
            <a:ext cx="5677520" cy="8257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rgbClr val="245AA6"/>
                </a:solidFill>
              </a:rPr>
              <a:t>Carte corrigée avec la méthode d’interpolation sélectionnée (interp)</a:t>
            </a:r>
          </a:p>
        </p:txBody>
      </p:sp>
    </p:spTree>
    <p:extLst>
      <p:ext uri="{BB962C8B-B14F-4D97-AF65-F5344CB8AC3E}">
        <p14:creationId xmlns:p14="http://schemas.microsoft.com/office/powerpoint/2010/main" val="317063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DC4B712-CF01-2630-DA5B-73FC1A86E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8A9537-190A-4BDD-BB74-AC9065F739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rachadjaghloul@gmail.com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3437B7-31B3-E56F-B9CC-4A633D76D4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Racha Amina DJAGHLOUL</a:t>
            </a:r>
          </a:p>
        </p:txBody>
      </p:sp>
    </p:spTree>
    <p:extLst>
      <p:ext uri="{BB962C8B-B14F-4D97-AF65-F5344CB8AC3E}">
        <p14:creationId xmlns:p14="http://schemas.microsoft.com/office/powerpoint/2010/main" val="3249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C8D6BEC-5753-F111-F065-51B07B7E3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000" dirty="0"/>
              <a:t>Contexte du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C78F66-FE4A-7060-67A1-1D36C24C8E94}"/>
              </a:ext>
            </a:extLst>
          </p:cNvPr>
          <p:cNvSpPr txBox="1">
            <a:spLocks/>
          </p:cNvSpPr>
          <p:nvPr/>
        </p:nvSpPr>
        <p:spPr>
          <a:xfrm>
            <a:off x="255920" y="1533964"/>
            <a:ext cx="6178642" cy="48406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Association Agréée de Surveillance de l'Air (AASQA)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</a:rPr>
              <a:t>Atmosud est l'organisme chargé de la surveillance de la qualité de l'air en région PACA, membre du réseau Atmo France.</a:t>
            </a:r>
          </a:p>
          <a:p>
            <a:endParaRPr lang="fr-FR" sz="1500" dirty="0">
              <a:solidFill>
                <a:srgbClr val="245AA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245AA6"/>
                </a:solidFill>
                <a:latin typeface="Calibri bold" panose="020F0702030404030204" pitchFamily="34" charset="0"/>
              </a:rPr>
              <a:t>Quelles sont ses missions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45AA6"/>
                </a:solidFill>
              </a:rPr>
              <a:t>Surveillance : </a:t>
            </a:r>
            <a:r>
              <a:rPr lang="fr-FR" sz="1500" dirty="0">
                <a:solidFill>
                  <a:srgbClr val="245AA6"/>
                </a:solidFill>
              </a:rPr>
              <a:t>Mesurer la qualité de l'air à l'aide de stations fixes, microcapteurs, et autres dispositifs.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45AA6"/>
                </a:solidFill>
              </a:rPr>
              <a:t>Anticiper</a:t>
            </a:r>
            <a:r>
              <a:rPr lang="fr-FR" sz="1500" dirty="0">
                <a:solidFill>
                  <a:srgbClr val="245AA6"/>
                </a:solidFill>
              </a:rPr>
              <a:t> les niveaux de pollution pour informer le public.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45AA6"/>
                </a:solidFill>
              </a:rPr>
              <a:t>Cartographier</a:t>
            </a:r>
            <a:r>
              <a:rPr lang="fr-FR" sz="1500" dirty="0">
                <a:solidFill>
                  <a:srgbClr val="245AA6"/>
                </a:solidFill>
              </a:rPr>
              <a:t> les zones polluées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45AA6"/>
                </a:solidFill>
              </a:rPr>
              <a:t>Diffuser des données </a:t>
            </a:r>
            <a:r>
              <a:rPr lang="fr-FR" sz="1500" dirty="0">
                <a:solidFill>
                  <a:srgbClr val="245AA6"/>
                </a:solidFill>
              </a:rPr>
              <a:t>en temps réel au public et aux autorités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45AA6"/>
                </a:solidFill>
              </a:rPr>
              <a:t>Contribuer</a:t>
            </a:r>
            <a:r>
              <a:rPr lang="fr-FR" sz="1500" dirty="0">
                <a:solidFill>
                  <a:srgbClr val="245AA6"/>
                </a:solidFill>
              </a:rPr>
              <a:t> à l’amélioration de la qualité de l’air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500" dirty="0">
              <a:solidFill>
                <a:srgbClr val="245AA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245AA6"/>
                </a:solidFill>
                <a:latin typeface="Calibri bold" panose="020F0702030404030204" pitchFamily="34" charset="0"/>
                <a:sym typeface="Wingdings" panose="05000000000000000000" pitchFamily="2" charset="2"/>
              </a:rPr>
              <a:t>Pourquoi surveiller la qualité de l’air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</a:rPr>
              <a:t>Sensibilisation à la qualité de l'air et conseils pour limiter les impacts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45AA6"/>
                </a:solidFill>
              </a:rPr>
              <a:t>Aide à la décision pour nos partenaires</a:t>
            </a:r>
          </a:p>
          <a:p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863826D-D370-A885-A57D-A1EB5A86F214}"/>
              </a:ext>
            </a:extLst>
          </p:cNvPr>
          <p:cNvGrpSpPr/>
          <p:nvPr/>
        </p:nvGrpSpPr>
        <p:grpSpPr>
          <a:xfrm>
            <a:off x="6649441" y="5450353"/>
            <a:ext cx="2359265" cy="906685"/>
            <a:chOff x="6649441" y="5450353"/>
            <a:chExt cx="2359265" cy="906685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996C99E-A170-7E81-A534-E4843DF87D91}"/>
                </a:ext>
              </a:extLst>
            </p:cNvPr>
            <p:cNvSpPr txBox="1"/>
            <p:nvPr/>
          </p:nvSpPr>
          <p:spPr>
            <a:xfrm>
              <a:off x="6818243" y="5602985"/>
              <a:ext cx="2190463" cy="75405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fr-FR" sz="1600" b="1" dirty="0">
                <a:solidFill>
                  <a:srgbClr val="265AA6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r>
                <a:rPr lang="fr-FR" sz="900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Indicateur Cumulé de l'AIR, horaire</a:t>
              </a:r>
            </a:p>
            <a:p>
              <a:r>
                <a:rPr lang="fr-FR" sz="900" b="1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Somme des quatre polluants réglementés : </a:t>
              </a:r>
              <a:r>
                <a:rPr lang="fr-FR" sz="900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O₃, NO₂, PM</a:t>
              </a:r>
              <a:r>
                <a:rPr lang="fr-FR" sz="900" baseline="-25000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2.5</a:t>
              </a:r>
              <a:r>
                <a:rPr lang="fr-FR" sz="900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PM</a:t>
              </a:r>
              <a:r>
                <a:rPr lang="fr-FR" sz="900" baseline="-25000" dirty="0">
                  <a:solidFill>
                    <a:srgbClr val="265AA6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10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E4A4C53-B2BC-61F0-5745-688023BE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9441" y="5450353"/>
              <a:ext cx="260604" cy="906685"/>
            </a:xfrm>
            <a:prstGeom prst="rect">
              <a:avLst/>
            </a:prstGeom>
          </p:spPr>
        </p:pic>
        <p:pic>
          <p:nvPicPr>
            <p:cNvPr id="17" name="Image 16" descr="Une image contenant Graphique, Police, graphisme, capture d’écran&#10;&#10;Description générée automatiquement">
              <a:extLst>
                <a:ext uri="{FF2B5EF4-FFF2-40B4-BE49-F238E27FC236}">
                  <a16:creationId xmlns:a16="http://schemas.microsoft.com/office/drawing/2014/main" id="{E1A182E1-7AF5-B6E5-A098-82C872C9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220" y="5602985"/>
              <a:ext cx="1110744" cy="253249"/>
            </a:xfrm>
            <a:prstGeom prst="rect">
              <a:avLst/>
            </a:prstGeom>
          </p:spPr>
        </p:pic>
      </p:grpSp>
      <p:pic>
        <p:nvPicPr>
          <p:cNvPr id="15" name="Image 14" descr="Une image contenant carte&#10;&#10;Description générée automatiquement">
            <a:extLst>
              <a:ext uri="{FF2B5EF4-FFF2-40B4-BE49-F238E27FC236}">
                <a16:creationId xmlns:a16="http://schemas.microsoft.com/office/drawing/2014/main" id="{C22406B4-CD01-C879-7162-DFDD1BEB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330" y="1015628"/>
            <a:ext cx="5667051" cy="48406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8F1AD3-3E2F-B3FF-3C71-C6609D9909C3}"/>
              </a:ext>
            </a:extLst>
          </p:cNvPr>
          <p:cNvSpPr txBox="1"/>
          <p:nvPr/>
        </p:nvSpPr>
        <p:spPr>
          <a:xfrm>
            <a:off x="393469" y="1048880"/>
            <a:ext cx="6661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245AA6"/>
                </a:solidFill>
                <a:latin typeface="Calibri bold" panose="020F0702030404030204" pitchFamily="34" charset="0"/>
              </a:rPr>
              <a:t>Présentation d’AtmoSud 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103EBB-AEB1-6C72-2E95-114F84C79012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4949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DF4052-E219-19FF-8D6D-B58B217CD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3F9BE-FE1E-4437-9CED-AD1FC6FAA4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920" y="1117688"/>
            <a:ext cx="5663617" cy="359600"/>
          </a:xfrm>
        </p:spPr>
        <p:txBody>
          <a:bodyPr/>
          <a:lstStyle/>
          <a:p>
            <a:r>
              <a:rPr lang="fr-FR" dirty="0"/>
              <a:t>Missions principales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C7B5A5-00DE-294D-5103-60687A1CFC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919" y="5643790"/>
            <a:ext cx="11746783" cy="8130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Optimiser les microcapteurs </a:t>
            </a:r>
            <a:r>
              <a:rPr lang="fr-FR" dirty="0"/>
              <a:t>pour un suivi de la qualité de l’air </a:t>
            </a:r>
            <a:r>
              <a:rPr lang="fr-FR" b="1" dirty="0"/>
              <a:t>plus large</a:t>
            </a:r>
            <a:r>
              <a:rPr lang="fr-FR" dirty="0"/>
              <a:t>, </a:t>
            </a:r>
            <a:r>
              <a:rPr lang="fr-FR" b="1" dirty="0"/>
              <a:t>précis</a:t>
            </a:r>
            <a:r>
              <a:rPr lang="fr-FR" dirty="0"/>
              <a:t>, </a:t>
            </a:r>
            <a:r>
              <a:rPr lang="fr-FR" b="1" dirty="0"/>
              <a:t>moins coûteux </a:t>
            </a:r>
            <a:r>
              <a:rPr lang="fr-FR" dirty="0"/>
              <a:t>et </a:t>
            </a:r>
            <a:r>
              <a:rPr lang="fr-FR" b="1" dirty="0"/>
              <a:t>plus flexible.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Améliorer leur précision</a:t>
            </a:r>
            <a:r>
              <a:rPr lang="fr-FR" dirty="0"/>
              <a:t> pour mesurer les polluants en temps réel.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2B4D4F9-A5B9-B842-1DD1-974453EC07ED}"/>
              </a:ext>
            </a:extLst>
          </p:cNvPr>
          <p:cNvSpPr txBox="1">
            <a:spLocks/>
          </p:cNvSpPr>
          <p:nvPr/>
        </p:nvSpPr>
        <p:spPr>
          <a:xfrm>
            <a:off x="255919" y="5222512"/>
            <a:ext cx="5663617" cy="35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rgbClr val="245AA6"/>
                </a:solidFill>
                <a:latin typeface="Calibri bold" panose="020F07020304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Enjeux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A275E85-849B-EB4A-C9CB-074BBF4CF554}"/>
              </a:ext>
            </a:extLst>
          </p:cNvPr>
          <p:cNvGrpSpPr/>
          <p:nvPr/>
        </p:nvGrpSpPr>
        <p:grpSpPr>
          <a:xfrm>
            <a:off x="1529663" y="1622484"/>
            <a:ext cx="8530195" cy="3285855"/>
            <a:chOff x="2830582" y="1886955"/>
            <a:chExt cx="8596914" cy="4377974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CAD6BBDE-1EC6-C8D6-FDB9-2C3D45E66451}"/>
                </a:ext>
              </a:extLst>
            </p:cNvPr>
            <p:cNvGrpSpPr/>
            <p:nvPr/>
          </p:nvGrpSpPr>
          <p:grpSpPr>
            <a:xfrm>
              <a:off x="2830582" y="1886955"/>
              <a:ext cx="8596914" cy="4377974"/>
              <a:chOff x="554382" y="1368342"/>
              <a:chExt cx="10845595" cy="4874618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93A833C-EB01-4C3C-AB74-1D8A795CF539}"/>
                  </a:ext>
                </a:extLst>
              </p:cNvPr>
              <p:cNvSpPr txBox="1"/>
              <p:nvPr/>
            </p:nvSpPr>
            <p:spPr>
              <a:xfrm>
                <a:off x="10146031" y="5534657"/>
                <a:ext cx="1253946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fr-FR" sz="1050" b="1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0" name="Encre 29">
                    <a:extLst>
                      <a:ext uri="{FF2B5EF4-FFF2-40B4-BE49-F238E27FC236}">
                        <a16:creationId xmlns:a16="http://schemas.microsoft.com/office/drawing/2014/main" id="{45E27D25-E480-725A-02DF-65B322EEBD95}"/>
                      </a:ext>
                    </a:extLst>
                  </p14:cNvPr>
                  <p14:cNvContentPartPr/>
                  <p14:nvPr/>
                </p14:nvContentPartPr>
                <p14:xfrm>
                  <a:off x="2941810" y="3955930"/>
                  <a:ext cx="360" cy="360"/>
                </p14:xfrm>
              </p:contentPart>
            </mc:Choice>
            <mc:Fallback xmlns="">
              <p:pic>
                <p:nvPicPr>
                  <p:cNvPr id="30" name="Encre 29">
                    <a:extLst>
                      <a:ext uri="{FF2B5EF4-FFF2-40B4-BE49-F238E27FC236}">
                        <a16:creationId xmlns:a16="http://schemas.microsoft.com/office/drawing/2014/main" id="{45E27D25-E480-725A-02DF-65B322EEBD9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35690" y="394981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1" name="Encre 30">
                    <a:extLst>
                      <a:ext uri="{FF2B5EF4-FFF2-40B4-BE49-F238E27FC236}">
                        <a16:creationId xmlns:a16="http://schemas.microsoft.com/office/drawing/2014/main" id="{2F6B2260-8A7D-342B-C1DA-80227EBD6BED}"/>
                      </a:ext>
                    </a:extLst>
                  </p14:cNvPr>
                  <p14:cNvContentPartPr/>
                  <p14:nvPr/>
                </p14:nvContentPartPr>
                <p14:xfrm>
                  <a:off x="7056610" y="2205970"/>
                  <a:ext cx="360" cy="360"/>
                </p14:xfrm>
              </p:contentPart>
            </mc:Choice>
            <mc:Fallback xmlns="">
              <p:pic>
                <p:nvPicPr>
                  <p:cNvPr id="31" name="Encre 30">
                    <a:extLst>
                      <a:ext uri="{FF2B5EF4-FFF2-40B4-BE49-F238E27FC236}">
                        <a16:creationId xmlns:a16="http://schemas.microsoft.com/office/drawing/2014/main" id="{2F6B2260-8A7D-342B-C1DA-80227EBD6BE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050490" y="219985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BB813C58-FE67-F30B-ED7E-0E9088F4B11A}"/>
                  </a:ext>
                </a:extLst>
              </p:cNvPr>
              <p:cNvSpPr/>
              <p:nvPr/>
            </p:nvSpPr>
            <p:spPr>
              <a:xfrm>
                <a:off x="5863515" y="1368342"/>
                <a:ext cx="5436704" cy="21362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323E246-EA94-A71B-5F0B-5A0995633927}"/>
                  </a:ext>
                </a:extLst>
              </p:cNvPr>
              <p:cNvSpPr txBox="1"/>
              <p:nvPr/>
            </p:nvSpPr>
            <p:spPr>
              <a:xfrm>
                <a:off x="6178855" y="1826703"/>
                <a:ext cx="5076076" cy="1301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à"/>
                </a:pPr>
                <a:r>
                  <a:rPr lang="fr-FR" sz="1700" b="1" dirty="0">
                    <a:solidFill>
                      <a:schemeClr val="lt1"/>
                    </a:solidFill>
                    <a:sym typeface="Wingdings" panose="05000000000000000000" pitchFamily="2" charset="2"/>
                  </a:rPr>
                  <a:t>Développer des modèles de Machine Learning </a:t>
                </a:r>
                <a:r>
                  <a:rPr lang="fr-FR" sz="1700" dirty="0">
                    <a:solidFill>
                      <a:schemeClr val="lt1"/>
                    </a:solidFill>
                    <a:sym typeface="Wingdings" panose="05000000000000000000" pitchFamily="2" charset="2"/>
                  </a:rPr>
                  <a:t>pour corriger les données collectées par les microcapteurs.</a:t>
                </a: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60EF8DB1-2EDF-0D74-3A0C-1BDA8A4627AA}"/>
                  </a:ext>
                </a:extLst>
              </p:cNvPr>
              <p:cNvSpPr/>
              <p:nvPr/>
            </p:nvSpPr>
            <p:spPr>
              <a:xfrm>
                <a:off x="5863515" y="4106697"/>
                <a:ext cx="5436704" cy="21362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</a:pPr>
                <a:endParaRPr lang="fr-FR" sz="1700" b="1" dirty="0"/>
              </a:p>
            </p:txBody>
          </p:sp>
          <p:sp>
            <p:nvSpPr>
              <p:cNvPr id="38" name="Hexagone 37">
                <a:extLst>
                  <a:ext uri="{FF2B5EF4-FFF2-40B4-BE49-F238E27FC236}">
                    <a16:creationId xmlns:a16="http://schemas.microsoft.com/office/drawing/2014/main" id="{DA78D809-9AFB-DF82-F16F-D632C4483AA0}"/>
                  </a:ext>
                </a:extLst>
              </p:cNvPr>
              <p:cNvSpPr/>
              <p:nvPr/>
            </p:nvSpPr>
            <p:spPr>
              <a:xfrm>
                <a:off x="554382" y="2692603"/>
                <a:ext cx="2854818" cy="2079218"/>
              </a:xfrm>
              <a:prstGeom prst="hexago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AB12CB6A-4A11-3602-9E36-B62414235574}"/>
                  </a:ext>
                </a:extLst>
              </p:cNvPr>
              <p:cNvSpPr txBox="1"/>
              <p:nvPr/>
            </p:nvSpPr>
            <p:spPr>
              <a:xfrm>
                <a:off x="951462" y="2773055"/>
                <a:ext cx="2060660" cy="196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solidFill>
                      <a:srgbClr val="245AA6"/>
                    </a:solidFill>
                    <a:latin typeface="Calibri bold" panose="020F0702030404030204" pitchFamily="34" charset="0"/>
                    <a:ea typeface="+mn-ea"/>
                    <a:cs typeface="+mn-cs"/>
                  </a:rPr>
                  <a:t>Mes missions principales chez AtmoSud</a:t>
                </a:r>
              </a:p>
            </p:txBody>
          </p:sp>
          <p:cxnSp>
            <p:nvCxnSpPr>
              <p:cNvPr id="40" name="Connecteur droit avec flèche 39">
                <a:extLst>
                  <a:ext uri="{FF2B5EF4-FFF2-40B4-BE49-F238E27FC236}">
                    <a16:creationId xmlns:a16="http://schemas.microsoft.com/office/drawing/2014/main" id="{43EE5F28-0228-8BD0-A885-AD2809B6F6E5}"/>
                  </a:ext>
                </a:extLst>
              </p:cNvPr>
              <p:cNvCxnSpPr>
                <a:cxnSpLocks/>
                <a:stCxn id="38" idx="0"/>
                <a:endCxn id="32" idx="2"/>
              </p:cNvCxnSpPr>
              <p:nvPr/>
            </p:nvCxnSpPr>
            <p:spPr>
              <a:xfrm flipV="1">
                <a:off x="3409200" y="2436473"/>
                <a:ext cx="2454315" cy="129574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950EA23D-236D-BDB1-E40B-9FD5BF34E67E}"/>
                  </a:ext>
                </a:extLst>
              </p:cNvPr>
              <p:cNvCxnSpPr>
                <a:cxnSpLocks/>
                <a:stCxn id="38" idx="0"/>
                <a:endCxn id="36" idx="2"/>
              </p:cNvCxnSpPr>
              <p:nvPr/>
            </p:nvCxnSpPr>
            <p:spPr>
              <a:xfrm>
                <a:off x="3409200" y="3732212"/>
                <a:ext cx="2454315" cy="144261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220429B-720D-32F2-6118-3751B022026A}"/>
                </a:ext>
              </a:extLst>
            </p:cNvPr>
            <p:cNvSpPr txBox="1"/>
            <p:nvPr/>
          </p:nvSpPr>
          <p:spPr>
            <a:xfrm>
              <a:off x="7288900" y="4801085"/>
              <a:ext cx="3809561" cy="82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00000"/>
                </a:lnSpc>
                <a:buFont typeface="Wingdings" panose="05000000000000000000" pitchFamily="2" charset="2"/>
                <a:buChar char="à"/>
              </a:pPr>
              <a:r>
                <a:rPr lang="fr-FR" sz="1700" b="1" dirty="0">
                  <a:solidFill>
                    <a:schemeClr val="lt1"/>
                  </a:solidFill>
                </a:rPr>
                <a:t>Cartographier</a:t>
              </a:r>
              <a:r>
                <a:rPr lang="fr-FR" sz="1700" dirty="0">
                  <a:solidFill>
                    <a:schemeClr val="lt1"/>
                  </a:solidFill>
                </a:rPr>
                <a:t> les données corrigées pour visualisation </a:t>
              </a:r>
              <a:r>
                <a:rPr lang="fr-FR" sz="1700" b="1" dirty="0">
                  <a:solidFill>
                    <a:schemeClr val="lt1"/>
                  </a:solidFill>
                </a:rPr>
                <a:t>en temps réel</a:t>
              </a:r>
              <a:r>
                <a:rPr lang="fr-FR" sz="1700" dirty="0">
                  <a:solidFill>
                    <a:schemeClr val="lt1"/>
                  </a:solidFill>
                </a:rPr>
                <a:t>.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F3F0F945-85B2-B123-1E8A-DBE23AAD8E42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5163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4000" dirty="0"/>
              <a:t>Contexte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3A833C-EB01-4C3C-AB74-1D8A795CF539}"/>
              </a:ext>
            </a:extLst>
          </p:cNvPr>
          <p:cNvSpPr txBox="1"/>
          <p:nvPr/>
        </p:nvSpPr>
        <p:spPr>
          <a:xfrm>
            <a:off x="10146031" y="5534657"/>
            <a:ext cx="12539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050" b="1" dirty="0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FACB1FF6-63AE-E7FE-90B6-7BF7CD2CC920}"/>
              </a:ext>
            </a:extLst>
          </p:cNvPr>
          <p:cNvSpPr txBox="1">
            <a:spLocks/>
          </p:cNvSpPr>
          <p:nvPr/>
        </p:nvSpPr>
        <p:spPr>
          <a:xfrm>
            <a:off x="329508" y="1544314"/>
            <a:ext cx="6666797" cy="24316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 baseline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fr-FR" b="1" dirty="0"/>
              <a:t>Un microcapteur 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Petit dispositif portable pour mesurer la qualité de l’air en temps réel.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fr-FR" b="1" dirty="0"/>
              <a:t>Caractéristiques 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Portabilité, coût réduit, déploiement possible en grand nombre.</a:t>
            </a:r>
          </a:p>
          <a:p>
            <a:pPr>
              <a:lnSpc>
                <a:spcPct val="100000"/>
              </a:lnSpc>
            </a:pPr>
            <a:r>
              <a:rPr lang="fr-FR" b="1" dirty="0">
                <a:sym typeface="Wingdings" panose="05000000000000000000" pitchFamily="2" charset="2"/>
              </a:rPr>
              <a:t>   </a:t>
            </a:r>
            <a:r>
              <a:rPr lang="fr-FR" b="1" dirty="0"/>
              <a:t>Limites : </a:t>
            </a:r>
            <a:r>
              <a:rPr lang="fr-FR" dirty="0"/>
              <a:t>Précision inférieure aux stations fixes</a:t>
            </a:r>
          </a:p>
        </p:txBody>
      </p:sp>
      <p:pic>
        <p:nvPicPr>
          <p:cNvPr id="10" name="Espace réservé pour une image  14" descr="Une image contenant plein air, ciel, arbre, signe&#10;&#10;Description générée automatiquement">
            <a:extLst>
              <a:ext uri="{FF2B5EF4-FFF2-40B4-BE49-F238E27FC236}">
                <a16:creationId xmlns:a16="http://schemas.microsoft.com/office/drawing/2014/main" id="{9FC04A6C-04CD-3E5E-B36B-D6D9DEEC00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12"/>
          <a:stretch/>
        </p:blipFill>
        <p:spPr>
          <a:xfrm>
            <a:off x="6996305" y="1008459"/>
            <a:ext cx="5034533" cy="3065966"/>
          </a:xfrm>
          <a:prstGeom prst="rect">
            <a:avLst/>
          </a:prstGeom>
        </p:spPr>
      </p:pic>
      <p:pic>
        <p:nvPicPr>
          <p:cNvPr id="11" name="Espace réservé pour une image  12" descr="Une image contenant plein air, ciel, nuage, texte&#10;&#10;Description générée automatiquement">
            <a:extLst>
              <a:ext uri="{FF2B5EF4-FFF2-40B4-BE49-F238E27FC236}">
                <a16:creationId xmlns:a16="http://schemas.microsoft.com/office/drawing/2014/main" id="{B3463D72-F81B-438D-6A3A-AAFAC3DB79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96" b="-1782"/>
          <a:stretch/>
        </p:blipFill>
        <p:spPr>
          <a:xfrm rot="5400000">
            <a:off x="1329370" y="3058825"/>
            <a:ext cx="2431609" cy="443133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43EF57-FEA8-74C6-E5A2-709A3A15F145}"/>
              </a:ext>
            </a:extLst>
          </p:cNvPr>
          <p:cNvSpPr txBox="1"/>
          <p:nvPr/>
        </p:nvSpPr>
        <p:spPr>
          <a:xfrm>
            <a:off x="5031858" y="4107677"/>
            <a:ext cx="6830633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sz="1500" b="1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Une station de surveillance fixe 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Infrastructure fixe qui mesure la qualité de l’air.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fr-FR" sz="1500" b="1" dirty="0">
              <a:solidFill>
                <a:srgbClr val="265AA6"/>
              </a:solidFill>
              <a:latin typeface="Calibri Light" panose="020F0302020204030204" pitchFamily="34" charset="0"/>
              <a:ea typeface="Cooper Hewitt" panose="020B060402020202020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FR" sz="1500" b="1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Caractéristiques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Mesures précises et de qualité.</a:t>
            </a:r>
          </a:p>
          <a:p>
            <a:pPr>
              <a:lnSpc>
                <a:spcPct val="150000"/>
              </a:lnSpc>
            </a:pPr>
            <a:r>
              <a:rPr lang="fr-FR" sz="1500" b="1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  <a:sym typeface="Wingdings" panose="05000000000000000000" pitchFamily="2" charset="2"/>
              </a:rPr>
              <a:t>  </a:t>
            </a:r>
            <a:r>
              <a:rPr lang="fr-FR" sz="1500" b="1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Limites : </a:t>
            </a:r>
            <a:r>
              <a:rPr lang="fr-FR" sz="1500" dirty="0">
                <a:solidFill>
                  <a:srgbClr val="265AA6"/>
                </a:solidFill>
                <a:latin typeface="Calibri Light" panose="020F0302020204030204" pitchFamily="34" charset="0"/>
                <a:ea typeface="Cooper Hewitt" panose="020B0604020202020204" charset="0"/>
                <a:cs typeface="Calibri Light" panose="020F0302020204030204" pitchFamily="34" charset="0"/>
              </a:rPr>
              <a:t>Installation coûteuse, déploiement en grand nombre limité.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01D71C-5953-9ECB-9FEE-7644D3AE3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920" y="1117688"/>
            <a:ext cx="5663617" cy="359600"/>
          </a:xfrm>
        </p:spPr>
        <p:txBody>
          <a:bodyPr/>
          <a:lstStyle/>
          <a:p>
            <a:r>
              <a:rPr lang="fr-FR" sz="2000" dirty="0"/>
              <a:t>Qu'est-ce qu'un microcapteur et une station fixe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E1BDC8-D75A-B5CF-3739-E362AB2653F9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16373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175651-8A7F-0900-306C-7FA735917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918" y="1514286"/>
            <a:ext cx="5523090" cy="49990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/>
              <a:t>Contexte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Installation de 10 microcapteurs à proximité des stations de référence depuis octobre 2023 pour une comparaison précise.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Bef>
                <a:spcPts val="600"/>
              </a:spcBef>
            </a:pPr>
            <a:endParaRPr lang="fr-FR" dirty="0"/>
          </a:p>
          <a:p>
            <a:pPr>
              <a:spcBef>
                <a:spcPts val="200"/>
              </a:spcBef>
            </a:pPr>
            <a:r>
              <a:rPr lang="fr-FR" sz="1400" b="1" i="1" dirty="0">
                <a:solidFill>
                  <a:schemeClr val="accent1"/>
                </a:solidFill>
                <a:latin typeface="Calibri" panose="020F0502020204030204" pitchFamily="34" charset="0"/>
                <a:cs typeface="Times" panose="02020603050405020304" pitchFamily="18" charset="0"/>
              </a:rPr>
              <a:t>        </a:t>
            </a:r>
          </a:p>
          <a:p>
            <a:pPr algn="ctr">
              <a:spcBef>
                <a:spcPts val="200"/>
              </a:spcBef>
            </a:pPr>
            <a:r>
              <a:rPr lang="fr-FR" sz="1300" b="1" i="1" dirty="0">
                <a:solidFill>
                  <a:schemeClr val="accent1"/>
                </a:solidFill>
                <a:latin typeface="Calibri" panose="020F0502020204030204" pitchFamily="34" charset="0"/>
                <a:cs typeface="Times" panose="02020603050405020304" pitchFamily="18" charset="0"/>
              </a:rPr>
              <a:t>Tableau 1. Répartition des sites de mesure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/>
              <a:t>Objectif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Évaluer la performance et la transférabilité des méthodes de correction entre différents sites.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1E8D41-ED42-1E42-C60D-93D9F0602215}"/>
              </a:ext>
            </a:extLst>
          </p:cNvPr>
          <p:cNvSpPr txBox="1"/>
          <p:nvPr/>
        </p:nvSpPr>
        <p:spPr>
          <a:xfrm>
            <a:off x="5779008" y="5788573"/>
            <a:ext cx="621247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spcAft>
                <a:spcPts val="400"/>
              </a:spcAft>
            </a:pPr>
            <a:r>
              <a:rPr lang="fr-FR" sz="1300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Carte 1</a:t>
            </a:r>
            <a:r>
              <a:rPr lang="fr-FR" sz="1300" b="1" i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. </a:t>
            </a:r>
            <a:r>
              <a:rPr lang="fr-FR" sz="1300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Localisation des différents points de mesure (PM</a:t>
            </a:r>
            <a:r>
              <a:rPr lang="fr-FR" sz="1300" b="1" i="1" baseline="-25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10</a:t>
            </a:r>
            <a:r>
              <a:rPr lang="fr-FR" sz="1300" b="1" i="1" baseline="-25000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, </a:t>
            </a:r>
            <a:r>
              <a:rPr lang="fr-FR" sz="1300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PM</a:t>
            </a:r>
            <a:r>
              <a:rPr lang="fr-FR" sz="1300" b="1" i="1" baseline="-25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2,5 </a:t>
            </a:r>
            <a:r>
              <a:rPr lang="fr-FR" sz="1300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" panose="02020603050405020304" pitchFamily="18" charset="0"/>
              </a:rPr>
              <a:t>) par microcapteur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3A833C-EB01-4C3C-AB74-1D8A795CF539}"/>
              </a:ext>
            </a:extLst>
          </p:cNvPr>
          <p:cNvSpPr txBox="1"/>
          <p:nvPr/>
        </p:nvSpPr>
        <p:spPr>
          <a:xfrm>
            <a:off x="10146031" y="5534657"/>
            <a:ext cx="12539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05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657A55-28BF-B464-5A5D-21A830C5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49" y="996910"/>
            <a:ext cx="6342228" cy="4827818"/>
          </a:xfrm>
          <a:prstGeom prst="rect">
            <a:avLst/>
          </a:prstGeom>
        </p:spPr>
      </p:pic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0BE99CBF-5957-07DC-92F8-5503AA5E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83224"/>
              </p:ext>
            </p:extLst>
          </p:nvPr>
        </p:nvGraphicFramePr>
        <p:xfrm>
          <a:off x="693019" y="2426339"/>
          <a:ext cx="4235115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05">
                  <a:extLst>
                    <a:ext uri="{9D8B030D-6E8A-4147-A177-3AD203B41FA5}">
                      <a16:colId xmlns:a16="http://schemas.microsoft.com/office/drawing/2014/main" val="254445883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3471433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2679236190"/>
                    </a:ext>
                  </a:extLst>
                </a:gridCol>
              </a:tblGrid>
              <a:tr h="31176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Ville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Site de Fond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Site de trafic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659572"/>
                  </a:ext>
                </a:extLst>
              </a:tr>
              <a:tr h="28578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Aix 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Aix Roy René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310938"/>
                  </a:ext>
                </a:extLst>
              </a:tr>
              <a:tr h="28578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Nice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Nice Arson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Nice Magnan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85396"/>
                  </a:ext>
                </a:extLst>
              </a:tr>
              <a:tr h="493632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Marseille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Marseille Cinq Avenue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Marseille Kaddouz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999794"/>
                  </a:ext>
                </a:extLst>
              </a:tr>
              <a:tr h="28578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Toulon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Toulon Claret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Toulon Foch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280699"/>
                  </a:ext>
                </a:extLst>
              </a:tr>
              <a:tr h="28578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Salon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Salon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768849"/>
                  </a:ext>
                </a:extLst>
              </a:tr>
              <a:tr h="285787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Marignane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Marignane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823076"/>
                  </a:ext>
                </a:extLst>
              </a:tr>
            </a:tbl>
          </a:graphicData>
        </a:graphic>
      </p:graphicFrame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6CE8BC-4142-9D57-78D9-06F6D79BB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920" y="1073352"/>
            <a:ext cx="4964473" cy="359600"/>
          </a:xfrm>
        </p:spPr>
        <p:txBody>
          <a:bodyPr/>
          <a:lstStyle/>
          <a:p>
            <a:r>
              <a:rPr lang="fr-FR" dirty="0"/>
              <a:t>Répartition des Sites de Mesure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2FA17F-E448-C35F-A6DF-90A15BE66A63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5346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D8B7C9-14EA-DA0E-8701-97E976C57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Vue d’Ensemble de la méthode de correction</a:t>
            </a:r>
          </a:p>
          <a:p>
            <a:endParaRPr lang="fr-FR" dirty="0"/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D8B82F4F-FE69-4662-09A7-498295E605BF}"/>
              </a:ext>
            </a:extLst>
          </p:cNvPr>
          <p:cNvGrpSpPr/>
          <p:nvPr/>
        </p:nvGrpSpPr>
        <p:grpSpPr>
          <a:xfrm>
            <a:off x="606390" y="1181268"/>
            <a:ext cx="10154655" cy="5187292"/>
            <a:chOff x="606390" y="1181268"/>
            <a:chExt cx="10154655" cy="5187292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0885ECBA-7A22-BB0B-8CEC-E3331C8DF2A9}"/>
                </a:ext>
              </a:extLst>
            </p:cNvPr>
            <p:cNvGrpSpPr/>
            <p:nvPr/>
          </p:nvGrpSpPr>
          <p:grpSpPr>
            <a:xfrm>
              <a:off x="1588168" y="1181268"/>
              <a:ext cx="9172877" cy="5187292"/>
              <a:chOff x="1087655" y="914799"/>
              <a:chExt cx="7958385" cy="5078373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A1386F7-F87F-81F0-FDF6-218572652E16}"/>
                  </a:ext>
                </a:extLst>
              </p:cNvPr>
              <p:cNvSpPr/>
              <p:nvPr/>
            </p:nvSpPr>
            <p:spPr>
              <a:xfrm>
                <a:off x="3553838" y="914799"/>
                <a:ext cx="1058779" cy="768172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Via requêtes SQL et via API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AC83A02-16AA-69C6-16B6-E5DE9B751AC0}"/>
                  </a:ext>
                </a:extLst>
              </p:cNvPr>
              <p:cNvSpPr/>
              <p:nvPr/>
            </p:nvSpPr>
            <p:spPr>
              <a:xfrm>
                <a:off x="1087655" y="1160430"/>
                <a:ext cx="1885904" cy="122113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Extraction et traitement des données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EE84A6-820F-C26F-6C87-D44D137F0D50}"/>
                  </a:ext>
                </a:extLst>
              </p:cNvPr>
              <p:cNvSpPr/>
              <p:nvPr/>
            </p:nvSpPr>
            <p:spPr>
              <a:xfrm>
                <a:off x="3553838" y="2350893"/>
                <a:ext cx="3472604" cy="903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Etape 1 : Correction initiale avec QA/QC</a:t>
                </a:r>
              </a:p>
            </p:txBody>
          </p:sp>
          <p:sp>
            <p:nvSpPr>
              <p:cNvPr id="49" name="Organigramme : Procédé 48">
                <a:extLst>
                  <a:ext uri="{FF2B5EF4-FFF2-40B4-BE49-F238E27FC236}">
                    <a16:creationId xmlns:a16="http://schemas.microsoft.com/office/drawing/2014/main" id="{464BEEC2-1786-96EF-410E-3E4FF858D175}"/>
                  </a:ext>
                </a:extLst>
              </p:cNvPr>
              <p:cNvSpPr/>
              <p:nvPr/>
            </p:nvSpPr>
            <p:spPr>
              <a:xfrm>
                <a:off x="1087655" y="2943772"/>
                <a:ext cx="1885904" cy="1243596"/>
              </a:xfrm>
              <a:prstGeom prst="flowChartProcess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Méthode de correction des données </a:t>
                </a:r>
              </a:p>
            </p:txBody>
          </p:sp>
          <p:sp>
            <p:nvSpPr>
              <p:cNvPr id="50" name="Accolade ouvrante 49">
                <a:extLst>
                  <a:ext uri="{FF2B5EF4-FFF2-40B4-BE49-F238E27FC236}">
                    <a16:creationId xmlns:a16="http://schemas.microsoft.com/office/drawing/2014/main" id="{CF89FCA9-75C7-BF0D-0DF5-17EA4FB6A287}"/>
                  </a:ext>
                </a:extLst>
              </p:cNvPr>
              <p:cNvSpPr/>
              <p:nvPr/>
            </p:nvSpPr>
            <p:spPr>
              <a:xfrm>
                <a:off x="2973559" y="2724720"/>
                <a:ext cx="580279" cy="1658128"/>
              </a:xfrm>
              <a:prstGeom prst="leftBrace">
                <a:avLst>
                  <a:gd name="adj1" fmla="val 96705"/>
                  <a:gd name="adj2" fmla="val 4951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1CBC39-C327-BF83-B157-24C92C5F778D}"/>
                  </a:ext>
                </a:extLst>
              </p:cNvPr>
              <p:cNvSpPr/>
              <p:nvPr/>
            </p:nvSpPr>
            <p:spPr>
              <a:xfrm>
                <a:off x="3553838" y="3822285"/>
                <a:ext cx="3472604" cy="903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Etape 2 : Correction au fil de l’eau    </a:t>
                </a:r>
              </a:p>
              <a:p>
                <a:pPr algn="ctr"/>
                <a:r>
                  <a:rPr lang="fr-FR" dirty="0"/>
                  <a:t>(à partir d’un couple de référence)</a:t>
                </a:r>
              </a:p>
            </p:txBody>
          </p:sp>
          <p:cxnSp>
            <p:nvCxnSpPr>
              <p:cNvPr id="55" name="Connecteur : en arc 54">
                <a:extLst>
                  <a:ext uri="{FF2B5EF4-FFF2-40B4-BE49-F238E27FC236}">
                    <a16:creationId xmlns:a16="http://schemas.microsoft.com/office/drawing/2014/main" id="{09A012C7-F012-E745-5D0F-DC78A0A378D5}"/>
                  </a:ext>
                </a:extLst>
              </p:cNvPr>
              <p:cNvCxnSpPr>
                <a:cxnSpLocks/>
                <a:stCxn id="45" idx="2"/>
                <a:endCxn id="43" idx="3"/>
              </p:cNvCxnSpPr>
              <p:nvPr/>
            </p:nvCxnSpPr>
            <p:spPr>
              <a:xfrm rot="10800000" flipV="1">
                <a:off x="2973560" y="1298885"/>
                <a:ext cx="580279" cy="472112"/>
              </a:xfrm>
              <a:prstGeom prst="curvedConnector3">
                <a:avLst>
                  <a:gd name="adj1" fmla="val 50000"/>
                </a:avLst>
              </a:prstGeom>
              <a:ln w="254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43DE9DA-2596-B78D-FB74-43D3E07D97C4}"/>
                  </a:ext>
                </a:extLst>
              </p:cNvPr>
              <p:cNvSpPr/>
              <p:nvPr/>
            </p:nvSpPr>
            <p:spPr>
              <a:xfrm>
                <a:off x="1087655" y="4749576"/>
                <a:ext cx="1885904" cy="124359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Insertion des mesures corrigées en BDD</a:t>
                </a:r>
              </a:p>
            </p:txBody>
          </p:sp>
          <p:sp>
            <p:nvSpPr>
              <p:cNvPr id="68" name="Flèche : bas 67">
                <a:extLst>
                  <a:ext uri="{FF2B5EF4-FFF2-40B4-BE49-F238E27FC236}">
                    <a16:creationId xmlns:a16="http://schemas.microsoft.com/office/drawing/2014/main" id="{FE021BD9-27B2-85FB-5689-9D62A47C67A2}"/>
                  </a:ext>
                </a:extLst>
              </p:cNvPr>
              <p:cNvSpPr/>
              <p:nvPr/>
            </p:nvSpPr>
            <p:spPr>
              <a:xfrm>
                <a:off x="1852539" y="2382335"/>
                <a:ext cx="356135" cy="562208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9" name="Flèche : bas 68">
                <a:extLst>
                  <a:ext uri="{FF2B5EF4-FFF2-40B4-BE49-F238E27FC236}">
                    <a16:creationId xmlns:a16="http://schemas.microsoft.com/office/drawing/2014/main" id="{889C3189-C1F4-DDF4-679F-3781FB535F26}"/>
                  </a:ext>
                </a:extLst>
              </p:cNvPr>
              <p:cNvSpPr/>
              <p:nvPr/>
            </p:nvSpPr>
            <p:spPr>
              <a:xfrm>
                <a:off x="1852538" y="4187368"/>
                <a:ext cx="356135" cy="562208"/>
              </a:xfrm>
              <a:prstGeom prst="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22D2182C-8EE7-92A8-7858-F939895A0248}"/>
                  </a:ext>
                </a:extLst>
              </p:cNvPr>
              <p:cNvSpPr/>
              <p:nvPr/>
            </p:nvSpPr>
            <p:spPr>
              <a:xfrm>
                <a:off x="6357058" y="1112114"/>
                <a:ext cx="2688982" cy="835446"/>
              </a:xfrm>
              <a:prstGeom prst="ellipse">
                <a:avLst/>
              </a:prstGeom>
              <a:ln w="9525"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1100" b="1" dirty="0">
                  <a:sym typeface="Wingdings" panose="05000000000000000000" pitchFamily="2" charset="2"/>
                </a:endParaRPr>
              </a:p>
              <a:p>
                <a:r>
                  <a:rPr lang="fr-FR" sz="1000" b="1" dirty="0">
                    <a:solidFill>
                      <a:schemeClr val="bg1"/>
                    </a:solidFill>
                  </a:rPr>
                  <a:t>Phase QA/QC : </a:t>
                </a:r>
                <a:r>
                  <a:rPr lang="fr-FR" sz="1000" b="1" dirty="0">
                    <a:solidFill>
                      <a:srgbClr val="FF0000"/>
                    </a:solidFill>
                  </a:rPr>
                  <a:t>TRAIN SET</a:t>
                </a:r>
              </a:p>
              <a:p>
                <a:r>
                  <a:rPr lang="fr-FR" sz="1000" b="1" dirty="0">
                    <a:solidFill>
                      <a:schemeClr val="bg1"/>
                    </a:solidFill>
                  </a:rPr>
                  <a:t>Durée : </a:t>
                </a:r>
                <a:r>
                  <a:rPr lang="fr-FR" sz="1000" dirty="0">
                    <a:solidFill>
                      <a:schemeClr val="bg1"/>
                    </a:solidFill>
                  </a:rPr>
                  <a:t>13 jours  de données horaires</a:t>
                </a:r>
              </a:p>
              <a:p>
                <a:r>
                  <a:rPr lang="fr-FR" sz="1000" b="1" dirty="0">
                    <a:solidFill>
                      <a:schemeClr val="bg1"/>
                    </a:solidFill>
                  </a:rPr>
                  <a:t>Configuration</a:t>
                </a:r>
                <a:r>
                  <a:rPr lang="fr-FR" sz="1000" dirty="0">
                    <a:solidFill>
                      <a:schemeClr val="bg1"/>
                    </a:solidFill>
                  </a:rPr>
                  <a:t> : Microcapteurs près des stations pour comparaison directe.</a:t>
                </a:r>
              </a:p>
              <a:p>
                <a:pPr algn="ctr"/>
                <a:endParaRPr lang="fr-FR" dirty="0"/>
              </a:p>
            </p:txBody>
          </p:sp>
          <p:cxnSp>
            <p:nvCxnSpPr>
              <p:cNvPr id="76" name="Connecteur : en arc 75">
                <a:extLst>
                  <a:ext uri="{FF2B5EF4-FFF2-40B4-BE49-F238E27FC236}">
                    <a16:creationId xmlns:a16="http://schemas.microsoft.com/office/drawing/2014/main" id="{470CB62C-5D50-8B73-6654-87D1F548A764}"/>
                  </a:ext>
                </a:extLst>
              </p:cNvPr>
              <p:cNvCxnSpPr>
                <a:cxnSpLocks/>
                <a:stCxn id="44" idx="0"/>
                <a:endCxn id="71" idx="2"/>
              </p:cNvCxnSpPr>
              <p:nvPr/>
            </p:nvCxnSpPr>
            <p:spPr>
              <a:xfrm rot="5400000" flipH="1" flipV="1">
                <a:off x="5413071" y="1406907"/>
                <a:ext cx="821056" cy="1066918"/>
              </a:xfrm>
              <a:prstGeom prst="curvedConnector2">
                <a:avLst/>
              </a:prstGeom>
              <a:ln w="254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Dodécagone 94">
              <a:extLst>
                <a:ext uri="{FF2B5EF4-FFF2-40B4-BE49-F238E27FC236}">
                  <a16:creationId xmlns:a16="http://schemas.microsoft.com/office/drawing/2014/main" id="{80B07942-5FA3-A060-FAC4-955CBDF29D51}"/>
                </a:ext>
              </a:extLst>
            </p:cNvPr>
            <p:cNvSpPr/>
            <p:nvPr/>
          </p:nvSpPr>
          <p:spPr>
            <a:xfrm>
              <a:off x="606390" y="1724535"/>
              <a:ext cx="606391" cy="662587"/>
            </a:xfrm>
            <a:prstGeom prst="dodec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96" name="Dodécagone 95">
              <a:extLst>
                <a:ext uri="{FF2B5EF4-FFF2-40B4-BE49-F238E27FC236}">
                  <a16:creationId xmlns:a16="http://schemas.microsoft.com/office/drawing/2014/main" id="{548A2316-5986-9201-F507-D1180E2FB988}"/>
                </a:ext>
              </a:extLst>
            </p:cNvPr>
            <p:cNvSpPr/>
            <p:nvPr/>
          </p:nvSpPr>
          <p:spPr>
            <a:xfrm>
              <a:off x="606391" y="3557598"/>
              <a:ext cx="606391" cy="662587"/>
            </a:xfrm>
            <a:prstGeom prst="dodec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97" name="Dodécagone 96">
              <a:extLst>
                <a:ext uri="{FF2B5EF4-FFF2-40B4-BE49-F238E27FC236}">
                  <a16:creationId xmlns:a16="http://schemas.microsoft.com/office/drawing/2014/main" id="{C590910A-15C0-1F29-DFCF-00A8262B072E}"/>
                </a:ext>
              </a:extLst>
            </p:cNvPr>
            <p:cNvSpPr/>
            <p:nvPr/>
          </p:nvSpPr>
          <p:spPr>
            <a:xfrm>
              <a:off x="606390" y="5402132"/>
              <a:ext cx="606391" cy="662587"/>
            </a:xfrm>
            <a:prstGeom prst="dodec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6F030D4-2122-DF93-1D4E-3D201C7F930B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4951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C1E0DAF-273A-0C4C-5967-E2E2EB32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Méthode de correction des mesures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F97CF-CEA2-1965-E3C0-A0A926F23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622" y="1105484"/>
            <a:ext cx="6705285" cy="359600"/>
          </a:xfrm>
        </p:spPr>
        <p:txBody>
          <a:bodyPr/>
          <a:lstStyle/>
          <a:p>
            <a:r>
              <a:rPr lang="fr-FR" dirty="0"/>
              <a:t>Etape 1 : Correction initiale des mesures avec QA/QC </a:t>
            </a:r>
          </a:p>
          <a:p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F90290B-5D84-6E60-A8C9-21BDAAD693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603" y="27646"/>
            <a:ext cx="4457477" cy="1645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1CF2BD-96A1-D649-8BAB-19991B82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11" y="1849861"/>
            <a:ext cx="7212698" cy="44698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8A6465-5E60-C0F3-F26C-841970D2C315}"/>
              </a:ext>
            </a:extLst>
          </p:cNvPr>
          <p:cNvSpPr txBox="1"/>
          <p:nvPr/>
        </p:nvSpPr>
        <p:spPr>
          <a:xfrm>
            <a:off x="5859861" y="6399319"/>
            <a:ext cx="47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11695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92FD705-D2F7-4C04-7AE1-2DDC7A119E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32" y="381599"/>
            <a:ext cx="5939768" cy="568843"/>
          </a:xfrm>
        </p:spPr>
        <p:txBody>
          <a:bodyPr/>
          <a:lstStyle/>
          <a:p>
            <a:r>
              <a:rPr lang="fr-FR" sz="3200" dirty="0"/>
              <a:t>Résultats de la première correction </a:t>
            </a:r>
            <a:endParaRPr lang="fr-FR" sz="3200" baseline="-25000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D9A2E9-8F38-800B-CA3F-73E366D89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9998" y="1007631"/>
            <a:ext cx="5650349" cy="311198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/>
              <a:t>La régression simple réduit le RMSE de </a:t>
            </a:r>
            <a:r>
              <a:rPr lang="fr-FR" sz="2000" b="1" dirty="0"/>
              <a:t>16%</a:t>
            </a:r>
            <a:r>
              <a:rPr lang="fr-FR" sz="2000" dirty="0"/>
              <a:t> en moyenne, offrant la meilleure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/>
              <a:t>La régression multiple améliore le RMSE de </a:t>
            </a:r>
            <a:r>
              <a:rPr lang="fr-FR" sz="2000" b="1" dirty="0"/>
              <a:t>12%</a:t>
            </a:r>
            <a:r>
              <a:rPr lang="fr-FR" sz="2000" dirty="0"/>
              <a:t>, suivie du SVM avec </a:t>
            </a:r>
            <a:r>
              <a:rPr lang="fr-FR" sz="2000" b="1" dirty="0"/>
              <a:t>9%</a:t>
            </a:r>
            <a:r>
              <a:rPr lang="fr-FR" sz="20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/>
              <a:t>Sur la base des résultats, la régression simple est sélectionnée comme méthode de correction privilégiée (</a:t>
            </a:r>
            <a:r>
              <a:rPr lang="fr-FR" sz="2000" b="1" u="sng" dirty="0">
                <a:solidFill>
                  <a:srgbClr val="FFC000"/>
                </a:solidFill>
              </a:rPr>
              <a:t>choisie</a:t>
            </a:r>
            <a:r>
              <a:rPr lang="fr-FR" sz="2000" dirty="0"/>
              <a:t>).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BB53C648-8455-0208-8B54-80E80F44F9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sz="1800" b="1" i="0" u="none" strike="noStrike" baseline="0" dirty="0">
                <a:solidFill>
                  <a:srgbClr val="FFFFFF"/>
                </a:solidFill>
                <a:latin typeface="CMR12"/>
              </a:rPr>
              <a:t>Bilan de la comparaison entre les trois modèles</a:t>
            </a:r>
            <a:endParaRPr lang="fr-FR" b="1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A99519A-AF7D-822E-94C4-1F55023281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1596" y="4814701"/>
            <a:ext cx="5500404" cy="11612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fr-FR" sz="1600" dirty="0">
                <a:latin typeface="CMR12"/>
                <a:sym typeface="Wingdings" panose="05000000000000000000" pitchFamily="2" charset="2"/>
              </a:rPr>
              <a:t>La </a:t>
            </a:r>
            <a:r>
              <a:rPr lang="fr-FR" sz="1600" b="0" i="0" u="none" strike="noStrike" baseline="0" dirty="0">
                <a:latin typeface="CMR12"/>
              </a:rPr>
              <a:t>période test est du </a:t>
            </a:r>
            <a:r>
              <a:rPr lang="fr-FR" sz="1600" b="1" i="0" u="none" strike="noStrike" baseline="0" dirty="0">
                <a:latin typeface="CMR12"/>
              </a:rPr>
              <a:t>10/10/2023</a:t>
            </a:r>
            <a:r>
              <a:rPr lang="fr-FR" sz="1600" b="0" i="0" u="none" strike="noStrike" baseline="0" dirty="0">
                <a:latin typeface="CMR12"/>
              </a:rPr>
              <a:t> au </a:t>
            </a:r>
            <a:r>
              <a:rPr lang="fr-FR" sz="1600" b="1" dirty="0">
                <a:latin typeface="CMR12"/>
              </a:rPr>
              <a:t>10/02/2024</a:t>
            </a:r>
            <a:r>
              <a:rPr lang="fr-FR" sz="1600" dirty="0">
                <a:latin typeface="CMR12"/>
              </a:rPr>
              <a:t> « TEST ».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fr-FR" sz="1600" dirty="0">
                <a:latin typeface="CMR12"/>
              </a:rPr>
              <a:t>La correction n’est pas efficace sur les mesures d’Aix, cependant la qualité des mesures brutes est comparable à celle des autres microcapteurs corrigées.</a:t>
            </a:r>
            <a:endParaRPr lang="fr-FR" sz="1600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8EAF9221-6383-6AF6-802B-A1D5AC5200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725" y="1046822"/>
            <a:ext cx="5190269" cy="328625"/>
          </a:xfrm>
        </p:spPr>
        <p:txBody>
          <a:bodyPr/>
          <a:lstStyle/>
          <a:p>
            <a:r>
              <a:rPr lang="fr-FR" sz="2000" b="1" i="0" dirty="0"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Les données des PM</a:t>
            </a:r>
            <a:r>
              <a:rPr lang="fr-FR" sz="2000" b="1" i="0" baseline="-25000" dirty="0"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2.5</a:t>
            </a:r>
          </a:p>
        </p:txBody>
      </p:sp>
      <p:graphicFrame>
        <p:nvGraphicFramePr>
          <p:cNvPr id="4" name="Espace réservé du graphique 17">
            <a:extLst>
              <a:ext uri="{FF2B5EF4-FFF2-40B4-BE49-F238E27FC236}">
                <a16:creationId xmlns:a16="http://schemas.microsoft.com/office/drawing/2014/main" id="{666EE0C5-8122-7000-324D-48378305BF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622785"/>
              </p:ext>
            </p:extLst>
          </p:nvPr>
        </p:nvGraphicFramePr>
        <p:xfrm>
          <a:off x="141653" y="1657951"/>
          <a:ext cx="5840412" cy="400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875E14F-5A85-7818-6084-B76C97D1ADB0}"/>
              </a:ext>
            </a:extLst>
          </p:cNvPr>
          <p:cNvSpPr txBox="1"/>
          <p:nvPr/>
        </p:nvSpPr>
        <p:spPr>
          <a:xfrm>
            <a:off x="5807028" y="6367164"/>
            <a:ext cx="3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cap="small" dirty="0">
                <a:solidFill>
                  <a:schemeClr val="accent5">
                    <a:lumMod val="75000"/>
                  </a:schemeClr>
                </a:solidFill>
                <a:latin typeface="Calibri bold" panose="020F07020304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707617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B41E79FDA2734A8C766EF4F4EF9E20" ma:contentTypeVersion="5" ma:contentTypeDescription="Crée un document." ma:contentTypeScope="" ma:versionID="380384502a25d0da732be747e95bb554">
  <xsd:schema xmlns:xsd="http://www.w3.org/2001/XMLSchema" xmlns:xs="http://www.w3.org/2001/XMLSchema" xmlns:p="http://schemas.microsoft.com/office/2006/metadata/properties" xmlns:ns3="f459c69f-2fec-4026-a586-83b83fdd954e" targetNamespace="http://schemas.microsoft.com/office/2006/metadata/properties" ma:root="true" ma:fieldsID="60419a3900cdd4a692117ed2d923e2e2" ns3:_="">
    <xsd:import namespace="f459c69f-2fec-4026-a586-83b83fdd95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59c69f-2fec-4026-a586-83b83fdd95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78DB56-F61F-4AB0-A340-7C1DA00D0F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59c69f-2fec-4026-a586-83b83fdd95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5C8DC-EB27-47AA-B865-29626588A7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4888D1-D2F3-4994-835E-09154AD23C02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f459c69f-2fec-4026-a586-83b83fdd954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1648</Words>
  <Application>Microsoft Office PowerPoint</Application>
  <PresentationFormat>Grand écran</PresentationFormat>
  <Paragraphs>254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3" baseType="lpstr">
      <vt:lpstr>Abadi</vt:lpstr>
      <vt:lpstr>Aileron</vt:lpstr>
      <vt:lpstr>Aileron Bold</vt:lpstr>
      <vt:lpstr>Aileron Ultra-Bold</vt:lpstr>
      <vt:lpstr>Aptos</vt:lpstr>
      <vt:lpstr>Arial</vt:lpstr>
      <vt:lpstr>Calibri</vt:lpstr>
      <vt:lpstr>Calibri bold</vt:lpstr>
      <vt:lpstr>Calibri Light</vt:lpstr>
      <vt:lpstr>CMR12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 Couillaud</dc:creator>
  <cp:lastModifiedBy>Racha Amina Djaghloul</cp:lastModifiedBy>
  <cp:revision>181</cp:revision>
  <dcterms:created xsi:type="dcterms:W3CDTF">2023-01-09T10:05:15Z</dcterms:created>
  <dcterms:modified xsi:type="dcterms:W3CDTF">2024-09-23T12:31:52Z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0x010100A5B41E79FDA2734A8C766EF4F4EF9E20</vt:lpwstr>
  </property>
</Properties>
</file>